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0693400" cy="7556500"/>
  <p:notesSz cx="6858000" cy="9144000"/>
  <p:embeddedFontLst>
    <p:embeddedFont>
      <p:font typeface="Arimo" panose="020B0604020202020204" charset="0"/>
      <p:regular r:id="rId15"/>
    </p:embeddedFont>
    <p:embeddedFont>
      <p:font typeface="Montserrat" panose="00000500000000000000" pitchFamily="2" charset="-52"/>
      <p:regular r:id="rId16"/>
    </p:embeddedFont>
    <p:embeddedFont>
      <p:font typeface="Montserrat Bold" panose="00000800000000000000" charset="-52"/>
      <p:regular r:id="rId17"/>
    </p:embeddedFont>
    <p:embeddedFont>
      <p:font typeface="Montserrat Heavy" panose="020B0604020202020204" charset="-52"/>
      <p:regular r:id="rId18"/>
    </p:embeddedFont>
    <p:embeddedFont>
      <p:font typeface="Oswald" panose="00000500000000000000" pitchFamily="2" charset="-52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7" d="100"/>
          <a:sy n="77" d="100"/>
        </p:scale>
        <p:origin x="73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ruselkom.ru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ruselkom.ru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.pn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2" Type="http://schemas.openxmlformats.org/officeDocument/2006/relationships/hyperlink" Target="https://www.ruselkom.ru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ruselkom.ru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s://www.ruselkom.ru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s://www.ruselkom.ru" TargetMode="Externa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s://www.ruselkom.ru" TargetMode="Externa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https://www.ruselkom.ru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uselkom.ru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ruselkom.ru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ruselkom.ru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F0D0A1C-BD07-2DA8-FCA7-2FC94306EC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" y="0"/>
            <a:ext cx="10688119" cy="7556500"/>
          </a:xfrm>
          <a:prstGeom prst="rect">
            <a:avLst/>
          </a:prstGeom>
        </p:spPr>
      </p:pic>
      <p:sp>
        <p:nvSpPr>
          <p:cNvPr id="6" name="Freeform 6"/>
          <p:cNvSpPr/>
          <p:nvPr/>
        </p:nvSpPr>
        <p:spPr>
          <a:xfrm>
            <a:off x="328912" y="344658"/>
            <a:ext cx="2320867" cy="722370"/>
          </a:xfrm>
          <a:custGeom>
            <a:avLst/>
            <a:gdLst/>
            <a:ahLst/>
            <a:cxnLst/>
            <a:rect l="l" t="t" r="r" b="b"/>
            <a:pathLst>
              <a:path w="2320867" h="722370">
                <a:moveTo>
                  <a:pt x="0" y="0"/>
                </a:moveTo>
                <a:lnTo>
                  <a:pt x="2320867" y="0"/>
                </a:lnTo>
                <a:lnTo>
                  <a:pt x="2320867" y="722370"/>
                </a:lnTo>
                <a:lnTo>
                  <a:pt x="0" y="72237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426558" y="5846665"/>
            <a:ext cx="2125574" cy="941278"/>
          </a:xfrm>
          <a:custGeom>
            <a:avLst/>
            <a:gdLst/>
            <a:ahLst/>
            <a:cxnLst/>
            <a:rect l="l" t="t" r="r" b="b"/>
            <a:pathLst>
              <a:path w="2125574" h="941278">
                <a:moveTo>
                  <a:pt x="0" y="0"/>
                </a:moveTo>
                <a:lnTo>
                  <a:pt x="2125574" y="0"/>
                </a:lnTo>
                <a:lnTo>
                  <a:pt x="2125574" y="941278"/>
                </a:lnTo>
                <a:lnTo>
                  <a:pt x="0" y="94127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28794"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5303568" y="4064165"/>
            <a:ext cx="5032345" cy="27237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320"/>
              </a:lnSpc>
            </a:pPr>
            <a:r>
              <a:rPr lang="en-US" sz="36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УСТОЙЧИВОСТЬ И НАДЕЖНОСТЬ ПРЕОБРАЗОВАТЕЛЕЙ ЧАСТОТЫ INVT В РАЗЛИЧНЫХ УСЛОВИЯХ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hlinkClick r:id="rId2" tooltip="https://www.ruselkom.ru"/>
          </p:cNvPr>
          <p:cNvSpPr/>
          <p:nvPr/>
        </p:nvSpPr>
        <p:spPr>
          <a:xfrm>
            <a:off x="9222739" y="231892"/>
            <a:ext cx="1000664" cy="443129"/>
          </a:xfrm>
          <a:custGeom>
            <a:avLst/>
            <a:gdLst/>
            <a:ahLst/>
            <a:cxnLst/>
            <a:rect l="l" t="t" r="r" b="b"/>
            <a:pathLst>
              <a:path w="1000664" h="443129">
                <a:moveTo>
                  <a:pt x="0" y="0"/>
                </a:moveTo>
                <a:lnTo>
                  <a:pt x="1000664" y="0"/>
                </a:lnTo>
                <a:lnTo>
                  <a:pt x="1000664" y="443129"/>
                </a:lnTo>
                <a:lnTo>
                  <a:pt x="0" y="44312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28794"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0650506" y="6260579"/>
            <a:ext cx="773230" cy="415004"/>
          </a:xfrm>
          <a:custGeom>
            <a:avLst/>
            <a:gdLst/>
            <a:ahLst/>
            <a:cxnLst/>
            <a:rect l="l" t="t" r="r" b="b"/>
            <a:pathLst>
              <a:path w="773230" h="415004">
                <a:moveTo>
                  <a:pt x="773230" y="0"/>
                </a:moveTo>
                <a:lnTo>
                  <a:pt x="0" y="0"/>
                </a:lnTo>
                <a:lnTo>
                  <a:pt x="0" y="415004"/>
                </a:lnTo>
                <a:lnTo>
                  <a:pt x="773230" y="415004"/>
                </a:lnTo>
                <a:lnTo>
                  <a:pt x="77323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888699" y="6395186"/>
            <a:ext cx="296844" cy="145790"/>
            <a:chOff x="0" y="0"/>
            <a:chExt cx="106382" cy="5224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06382" cy="52248"/>
            </a:xfrm>
            <a:custGeom>
              <a:avLst/>
              <a:gdLst/>
              <a:ahLst/>
              <a:cxnLst/>
              <a:rect l="l" t="t" r="r" b="b"/>
              <a:pathLst>
                <a:path w="106382" h="52248">
                  <a:moveTo>
                    <a:pt x="0" y="0"/>
                  </a:moveTo>
                  <a:lnTo>
                    <a:pt x="106382" y="0"/>
                  </a:lnTo>
                  <a:lnTo>
                    <a:pt x="106382" y="52248"/>
                  </a:lnTo>
                  <a:lnTo>
                    <a:pt x="0" y="52248"/>
                  </a:lnTo>
                  <a:close/>
                </a:path>
              </a:pathLst>
            </a:custGeom>
            <a:solidFill>
              <a:srgbClr val="87B2C6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106382" cy="808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0" y="0"/>
            <a:ext cx="423471" cy="7560000"/>
            <a:chOff x="0" y="0"/>
            <a:chExt cx="151762" cy="270933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51762" cy="2709333"/>
            </a:xfrm>
            <a:custGeom>
              <a:avLst/>
              <a:gdLst/>
              <a:ahLst/>
              <a:cxnLst/>
              <a:rect l="l" t="t" r="r" b="b"/>
              <a:pathLst>
                <a:path w="151762" h="2709333">
                  <a:moveTo>
                    <a:pt x="0" y="0"/>
                  </a:moveTo>
                  <a:lnTo>
                    <a:pt x="151762" y="0"/>
                  </a:lnTo>
                  <a:lnTo>
                    <a:pt x="15176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2870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19050"/>
              <a:ext cx="151762" cy="27283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4355238" y="1785082"/>
            <a:ext cx="2401470" cy="3293444"/>
          </a:xfrm>
          <a:custGeom>
            <a:avLst/>
            <a:gdLst/>
            <a:ahLst/>
            <a:cxnLst/>
            <a:rect l="l" t="t" r="r" b="b"/>
            <a:pathLst>
              <a:path w="2401470" h="3293444">
                <a:moveTo>
                  <a:pt x="0" y="0"/>
                </a:moveTo>
                <a:lnTo>
                  <a:pt x="2401470" y="0"/>
                </a:lnTo>
                <a:lnTo>
                  <a:pt x="2401470" y="3293445"/>
                </a:lnTo>
                <a:lnTo>
                  <a:pt x="0" y="329344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756000" y="401808"/>
            <a:ext cx="7913168" cy="635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499"/>
              </a:lnSpc>
            </a:pPr>
            <a:r>
              <a:rPr lang="en-US" sz="2499" b="1" spc="2">
                <a:solidFill>
                  <a:srgbClr val="000000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СИСТЕМА ЭЛЕКТРОМАГНИТНОГО ПЕРЕМЕШИВАНИЯ МЕТАЛЛА CHVIR-EMS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944046" y="6391900"/>
            <a:ext cx="479690" cy="164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05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56000" y="1186837"/>
            <a:ext cx="6077283" cy="474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00"/>
              </a:lnSpc>
            </a:pPr>
            <a:r>
              <a:rPr lang="en-US" sz="1800" spc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АО «Уральская сталь», декабрь 2024 г.</a:t>
            </a:r>
          </a:p>
          <a:p>
            <a:pPr marL="0" lvl="0" indent="0" algn="l">
              <a:lnSpc>
                <a:spcPts val="1800"/>
              </a:lnSpc>
            </a:pPr>
            <a:r>
              <a:rPr lang="en-US" sz="1800" spc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г. Новотроицк</a:t>
            </a:r>
          </a:p>
        </p:txBody>
      </p:sp>
      <p:sp>
        <p:nvSpPr>
          <p:cNvPr id="14" name="TextBox 14"/>
          <p:cNvSpPr txBox="1"/>
          <p:nvPr/>
        </p:nvSpPr>
        <p:spPr>
          <a:xfrm rot="-5400000">
            <a:off x="-2499993" y="4375171"/>
            <a:ext cx="5637379" cy="209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500"/>
              </a:lnSpc>
            </a:pPr>
            <a:r>
              <a:rPr lang="en-US" sz="1500" spc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Референс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916454" y="2214762"/>
            <a:ext cx="3304770" cy="1905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0669" lvl="1" indent="-140335" algn="l">
              <a:lnSpc>
                <a:spcPts val="1559"/>
              </a:lnSpc>
              <a:buFont typeface="Arial"/>
              <a:buChar char="•"/>
            </a:pPr>
            <a:r>
              <a:rPr lang="en-US" sz="1299" spc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Низкая энергоэффективность (для пневматических систем)</a:t>
            </a:r>
          </a:p>
          <a:p>
            <a:pPr marL="280669" lvl="1" indent="-140335" algn="l">
              <a:lnSpc>
                <a:spcPts val="1559"/>
              </a:lnSpc>
              <a:buFont typeface="Arial"/>
              <a:buChar char="•"/>
            </a:pPr>
            <a:r>
              <a:rPr lang="en-US" sz="1299" spc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Слабое понимание технологического процесса поставщиками</a:t>
            </a:r>
          </a:p>
          <a:p>
            <a:pPr marL="280669" lvl="1" indent="-140335" algn="l">
              <a:lnSpc>
                <a:spcPts val="1559"/>
              </a:lnSpc>
              <a:buFont typeface="Arial"/>
              <a:buChar char="•"/>
            </a:pPr>
            <a:r>
              <a:rPr lang="en-US" sz="1299" spc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Низкий уровень технической поддержки</a:t>
            </a:r>
          </a:p>
          <a:p>
            <a:pPr marL="280669" lvl="1" indent="-140335" algn="l">
              <a:lnSpc>
                <a:spcPts val="1559"/>
              </a:lnSpc>
              <a:buFont typeface="Arial"/>
              <a:buChar char="•"/>
            </a:pPr>
            <a:r>
              <a:rPr lang="en-US" sz="1299" spc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Сложное сервисное обслуживание</a:t>
            </a:r>
          </a:p>
          <a:p>
            <a:pPr marL="280669" lvl="1" indent="-140335" algn="l">
              <a:lnSpc>
                <a:spcPts val="1559"/>
              </a:lnSpc>
              <a:buFont typeface="Arial"/>
              <a:buChar char="•"/>
            </a:pPr>
            <a:r>
              <a:rPr lang="en-US" sz="1299" spc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Нестабильное качество металла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916454" y="1852202"/>
            <a:ext cx="3177418" cy="2241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19"/>
              </a:lnSpc>
              <a:spcBef>
                <a:spcPct val="0"/>
              </a:spcBef>
            </a:pPr>
            <a:r>
              <a:rPr lang="en-US" sz="1299" b="1" spc="1">
                <a:solidFill>
                  <a:srgbClr val="A20E2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Проблемы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56000" y="1880777"/>
            <a:ext cx="3439493" cy="1629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39"/>
              </a:lnSpc>
            </a:pPr>
            <a:r>
              <a:rPr lang="en-US" sz="1200" spc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Пневматическое перемешивание расплавленного металла – реализуется путем продувки инертным газом.</a:t>
            </a:r>
          </a:p>
          <a:p>
            <a:pPr algn="l">
              <a:lnSpc>
                <a:spcPts val="1439"/>
              </a:lnSpc>
            </a:pPr>
            <a:endParaRPr lang="en-US" sz="1200" spc="1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1439"/>
              </a:lnSpc>
            </a:pPr>
            <a:r>
              <a:rPr lang="en-US" sz="1200" spc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Электромагнитное – за счет взаимодействий индуцируемого в жидкой стали электрического тока с внешним переменным электромагнитным полем.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58179" y="4822136"/>
            <a:ext cx="3437313" cy="2476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59"/>
              </a:lnSpc>
            </a:pPr>
            <a:r>
              <a:rPr lang="en-US" sz="1299" spc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МНЛЗ – </a:t>
            </a:r>
            <a:r>
              <a:rPr lang="en-US" sz="1299" spc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машина</a:t>
            </a:r>
            <a:r>
              <a:rPr lang="en-US" sz="1299" spc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99" spc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непрерывного</a:t>
            </a:r>
            <a:r>
              <a:rPr lang="en-US" sz="1299" spc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99" spc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литья</a:t>
            </a:r>
            <a:r>
              <a:rPr lang="en-US" sz="1299" spc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99" spc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заготовок</a:t>
            </a:r>
            <a:r>
              <a:rPr lang="en-US" sz="1299" spc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(</a:t>
            </a:r>
            <a:r>
              <a:rPr lang="en-US" sz="1299" spc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или</a:t>
            </a:r>
            <a:r>
              <a:rPr lang="en-US" sz="1299" spc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УНРС - </a:t>
            </a:r>
            <a:r>
              <a:rPr lang="en-US" sz="1299" spc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установка</a:t>
            </a:r>
            <a:r>
              <a:rPr lang="en-US" sz="1299" spc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99" spc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непрерывной</a:t>
            </a:r>
            <a:r>
              <a:rPr lang="en-US" sz="1299" spc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99" spc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разливки</a:t>
            </a:r>
            <a:r>
              <a:rPr lang="en-US" sz="1299" spc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99" spc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стали</a:t>
            </a:r>
            <a:r>
              <a:rPr lang="en-US" sz="1299" spc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).</a:t>
            </a:r>
          </a:p>
          <a:p>
            <a:pPr algn="l">
              <a:lnSpc>
                <a:spcPts val="1559"/>
              </a:lnSpc>
            </a:pPr>
            <a:endParaRPr lang="en-US" sz="1299" spc="1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1559"/>
              </a:lnSpc>
            </a:pPr>
            <a:r>
              <a:rPr lang="en-US" sz="1299" spc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На</a:t>
            </a:r>
            <a:r>
              <a:rPr lang="en-US" sz="1299" spc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99" spc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каждый</a:t>
            </a:r>
            <a:r>
              <a:rPr lang="en-US" sz="1299" spc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99" spc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ручей</a:t>
            </a:r>
            <a:r>
              <a:rPr lang="en-US" sz="1299" spc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(</a:t>
            </a:r>
            <a:r>
              <a:rPr lang="en-US" sz="1299" spc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размером</a:t>
            </a:r>
            <a:r>
              <a:rPr lang="en-US" sz="1299" spc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100х100-250х250) </a:t>
            </a:r>
            <a:r>
              <a:rPr lang="en-US" sz="1299" spc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устанавливается</a:t>
            </a:r>
            <a:r>
              <a:rPr lang="en-US" sz="1299" spc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99" spc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один</a:t>
            </a:r>
            <a:r>
              <a:rPr lang="en-US" sz="1299" spc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99" spc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или</a:t>
            </a:r>
            <a:r>
              <a:rPr lang="en-US" sz="1299" spc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99" spc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два</a:t>
            </a:r>
            <a:r>
              <a:rPr lang="en-US" sz="1299" spc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99" spc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индуктора</a:t>
            </a:r>
            <a:r>
              <a:rPr lang="en-US" sz="1299" spc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99" spc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мощностью</a:t>
            </a:r>
            <a:r>
              <a:rPr lang="en-US" sz="1299" spc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200-300 </a:t>
            </a:r>
            <a:r>
              <a:rPr lang="en-US" sz="1299" spc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кВт</a:t>
            </a:r>
            <a:r>
              <a:rPr lang="en-US" sz="1299" spc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  <a:p>
            <a:pPr algn="l">
              <a:lnSpc>
                <a:spcPts val="1559"/>
              </a:lnSpc>
            </a:pPr>
            <a:endParaRPr lang="en-US" sz="1299" spc="1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1559"/>
              </a:lnSpc>
            </a:pPr>
            <a:r>
              <a:rPr lang="en-US" sz="1299" spc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К </a:t>
            </a:r>
            <a:r>
              <a:rPr lang="en-US" sz="1299" spc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каждому</a:t>
            </a:r>
            <a:r>
              <a:rPr lang="en-US" sz="1299" spc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99" spc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трехфазному</a:t>
            </a:r>
            <a:r>
              <a:rPr lang="en-US" sz="1299" spc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99" spc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индуктору</a:t>
            </a:r>
            <a:r>
              <a:rPr lang="en-US" sz="1299" spc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99" spc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подключается</a:t>
            </a:r>
            <a:r>
              <a:rPr lang="en-US" sz="1299" spc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99" spc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свой</a:t>
            </a:r>
            <a:r>
              <a:rPr lang="en-US" sz="1299" spc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99" spc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привод</a:t>
            </a:r>
            <a:r>
              <a:rPr lang="en-US" sz="1299" spc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(ПЧ).</a:t>
            </a:r>
          </a:p>
          <a:p>
            <a:pPr algn="l">
              <a:lnSpc>
                <a:spcPts val="1559"/>
              </a:lnSpc>
            </a:pPr>
            <a:endParaRPr lang="en-US" sz="1299" spc="1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1559"/>
              </a:lnSpc>
            </a:pPr>
            <a:r>
              <a:rPr lang="en-US" sz="1299" spc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В </a:t>
            </a:r>
            <a:r>
              <a:rPr lang="en-US" sz="1299" spc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среднем</a:t>
            </a:r>
            <a:r>
              <a:rPr lang="en-US" sz="1299" spc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99" spc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на</a:t>
            </a:r>
            <a:r>
              <a:rPr lang="en-US" sz="1299" spc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99" spc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таких</a:t>
            </a:r>
            <a:r>
              <a:rPr lang="en-US" sz="1299" spc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99" spc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машинах</a:t>
            </a:r>
            <a:r>
              <a:rPr lang="en-US" sz="1299" spc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99" spc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применяют</a:t>
            </a:r>
            <a:r>
              <a:rPr lang="en-US" sz="1299" spc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99" spc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от</a:t>
            </a:r>
            <a:r>
              <a:rPr lang="en-US" sz="1299" spc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2-6 </a:t>
            </a:r>
            <a:r>
              <a:rPr lang="en-US" sz="1299" spc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ручьев</a:t>
            </a:r>
            <a:r>
              <a:rPr lang="en-US" sz="1299" spc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56000" y="4465001"/>
            <a:ext cx="1745382" cy="2241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819"/>
              </a:lnSpc>
              <a:spcBef>
                <a:spcPct val="0"/>
              </a:spcBef>
            </a:pPr>
            <a:r>
              <a:rPr lang="en-US" sz="1299" b="1" u="none" strike="noStrike" spc="1">
                <a:solidFill>
                  <a:srgbClr val="A20E2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Применения МНЛЗ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923786" y="4465001"/>
            <a:ext cx="1723430" cy="2241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819"/>
              </a:lnSpc>
              <a:spcBef>
                <a:spcPct val="0"/>
              </a:spcBef>
            </a:pPr>
            <a:r>
              <a:rPr lang="en-US" sz="1299" b="1" u="none" strike="noStrike" spc="1">
                <a:solidFill>
                  <a:srgbClr val="A20E2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Применения АКОС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923786" y="4822136"/>
            <a:ext cx="3299617" cy="2476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0669" lvl="1" indent="-140335" algn="l">
              <a:lnSpc>
                <a:spcPts val="1559"/>
              </a:lnSpc>
              <a:buFont typeface="Arial"/>
              <a:buChar char="•"/>
            </a:pPr>
            <a:r>
              <a:rPr lang="en-US" sz="1299" u="none" strike="noStrike" spc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Печь ковш. АКОС – агрегат комплексной обработки стали.</a:t>
            </a:r>
          </a:p>
          <a:p>
            <a:pPr marL="280669" lvl="1" indent="-140335" algn="l">
              <a:lnSpc>
                <a:spcPts val="1559"/>
              </a:lnSpc>
              <a:buFont typeface="Arial"/>
              <a:buChar char="•"/>
            </a:pPr>
            <a:r>
              <a:rPr lang="en-US" sz="1299" u="none" strike="noStrike" spc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Обычно (но не всегда) на данных агрегатах применяют электромагнитные перемешивали. Устанавливается один привод на 1000-2100 А.</a:t>
            </a:r>
          </a:p>
          <a:p>
            <a:pPr marL="280669" lvl="1" indent="-140335" algn="l">
              <a:lnSpc>
                <a:spcPts val="1559"/>
              </a:lnSpc>
              <a:buFont typeface="Arial"/>
              <a:buChar char="•"/>
            </a:pPr>
            <a:r>
              <a:rPr lang="en-US" sz="1299" u="none" strike="noStrike" spc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Катушки могут располагаться по высоте ковша, создавая бегущее магнитное поле параллельно оси либо по окружности ковша, создавая бегущее поле по касательной к окружности ковша.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hlinkClick r:id="rId2" tooltip="https://www.ruselkom.ru"/>
          </p:cNvPr>
          <p:cNvSpPr/>
          <p:nvPr/>
        </p:nvSpPr>
        <p:spPr>
          <a:xfrm>
            <a:off x="9222739" y="231892"/>
            <a:ext cx="1000664" cy="443129"/>
          </a:xfrm>
          <a:custGeom>
            <a:avLst/>
            <a:gdLst/>
            <a:ahLst/>
            <a:cxnLst/>
            <a:rect l="l" t="t" r="r" b="b"/>
            <a:pathLst>
              <a:path w="1000664" h="443129">
                <a:moveTo>
                  <a:pt x="0" y="0"/>
                </a:moveTo>
                <a:lnTo>
                  <a:pt x="1000664" y="0"/>
                </a:lnTo>
                <a:lnTo>
                  <a:pt x="1000664" y="443129"/>
                </a:lnTo>
                <a:lnTo>
                  <a:pt x="0" y="44312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28794"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0650506" y="6260579"/>
            <a:ext cx="773230" cy="415004"/>
          </a:xfrm>
          <a:custGeom>
            <a:avLst/>
            <a:gdLst/>
            <a:ahLst/>
            <a:cxnLst/>
            <a:rect l="l" t="t" r="r" b="b"/>
            <a:pathLst>
              <a:path w="773230" h="415004">
                <a:moveTo>
                  <a:pt x="773230" y="0"/>
                </a:moveTo>
                <a:lnTo>
                  <a:pt x="0" y="0"/>
                </a:lnTo>
                <a:lnTo>
                  <a:pt x="0" y="415004"/>
                </a:lnTo>
                <a:lnTo>
                  <a:pt x="773230" y="415004"/>
                </a:lnTo>
                <a:lnTo>
                  <a:pt x="77323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888699" y="6395186"/>
            <a:ext cx="296844" cy="145790"/>
            <a:chOff x="0" y="0"/>
            <a:chExt cx="106382" cy="5224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06382" cy="52248"/>
            </a:xfrm>
            <a:custGeom>
              <a:avLst/>
              <a:gdLst/>
              <a:ahLst/>
              <a:cxnLst/>
              <a:rect l="l" t="t" r="r" b="b"/>
              <a:pathLst>
                <a:path w="106382" h="52248">
                  <a:moveTo>
                    <a:pt x="0" y="0"/>
                  </a:moveTo>
                  <a:lnTo>
                    <a:pt x="106382" y="0"/>
                  </a:lnTo>
                  <a:lnTo>
                    <a:pt x="106382" y="52248"/>
                  </a:lnTo>
                  <a:lnTo>
                    <a:pt x="0" y="52248"/>
                  </a:lnTo>
                  <a:close/>
                </a:path>
              </a:pathLst>
            </a:custGeom>
            <a:solidFill>
              <a:srgbClr val="87B2C6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106382" cy="808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0" y="0"/>
            <a:ext cx="423471" cy="7560000"/>
            <a:chOff x="0" y="0"/>
            <a:chExt cx="151762" cy="270933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51762" cy="2709333"/>
            </a:xfrm>
            <a:custGeom>
              <a:avLst/>
              <a:gdLst/>
              <a:ahLst/>
              <a:cxnLst/>
              <a:rect l="l" t="t" r="r" b="b"/>
              <a:pathLst>
                <a:path w="151762" h="2709333">
                  <a:moveTo>
                    <a:pt x="0" y="0"/>
                  </a:moveTo>
                  <a:lnTo>
                    <a:pt x="151762" y="0"/>
                  </a:lnTo>
                  <a:lnTo>
                    <a:pt x="15176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2870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19050"/>
              <a:ext cx="151762" cy="27283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4369364" y="1796301"/>
            <a:ext cx="2387345" cy="4197529"/>
          </a:xfrm>
          <a:custGeom>
            <a:avLst/>
            <a:gdLst/>
            <a:ahLst/>
            <a:cxnLst/>
            <a:rect l="l" t="t" r="r" b="b"/>
            <a:pathLst>
              <a:path w="2387345" h="4197529">
                <a:moveTo>
                  <a:pt x="0" y="0"/>
                </a:moveTo>
                <a:lnTo>
                  <a:pt x="2387344" y="0"/>
                </a:lnTo>
                <a:lnTo>
                  <a:pt x="2387344" y="4197528"/>
                </a:lnTo>
                <a:lnTo>
                  <a:pt x="0" y="419752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756000" y="401808"/>
            <a:ext cx="7913168" cy="635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499"/>
              </a:lnSpc>
            </a:pPr>
            <a:r>
              <a:rPr lang="en-US" sz="2499" b="1" spc="2">
                <a:solidFill>
                  <a:srgbClr val="000000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СИСТЕМА ЭЛЕКТРОМАГНИТНОГО ПЕРЕМЕШИВАНИЯ МЕТАЛЛА CHVIR-EMS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944046" y="6391900"/>
            <a:ext cx="479690" cy="164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05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56000" y="1186837"/>
            <a:ext cx="6077283" cy="474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00"/>
              </a:lnSpc>
            </a:pPr>
            <a:r>
              <a:rPr lang="en-US" sz="1800" spc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АО «Уральская сталь», декабрь 2024 г.</a:t>
            </a:r>
          </a:p>
          <a:p>
            <a:pPr marL="0" lvl="0" indent="0" algn="l">
              <a:lnSpc>
                <a:spcPts val="1800"/>
              </a:lnSpc>
            </a:pPr>
            <a:r>
              <a:rPr lang="en-US" sz="1800" spc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г. Новотроицк</a:t>
            </a:r>
          </a:p>
        </p:txBody>
      </p:sp>
      <p:sp>
        <p:nvSpPr>
          <p:cNvPr id="14" name="TextBox 14"/>
          <p:cNvSpPr txBox="1"/>
          <p:nvPr/>
        </p:nvSpPr>
        <p:spPr>
          <a:xfrm rot="-5400000">
            <a:off x="-2499993" y="4375171"/>
            <a:ext cx="5637379" cy="209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500"/>
              </a:lnSpc>
            </a:pPr>
            <a:r>
              <a:rPr lang="en-US" sz="1500" spc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Референс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56000" y="2385602"/>
            <a:ext cx="3306949" cy="1143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59"/>
              </a:lnSpc>
            </a:pPr>
            <a:r>
              <a:rPr lang="en-US" sz="1299" spc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Тип инвертора: </a:t>
            </a:r>
          </a:p>
          <a:p>
            <a:pPr algn="l">
              <a:lnSpc>
                <a:spcPts val="1559"/>
              </a:lnSpc>
            </a:pPr>
            <a:r>
              <a:rPr lang="en-US" sz="1299" spc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RI350A-G-P630K0-4+R019+EC-TX503D</a:t>
            </a:r>
          </a:p>
          <a:p>
            <a:pPr algn="l">
              <a:lnSpc>
                <a:spcPts val="1559"/>
              </a:lnSpc>
            </a:pPr>
            <a:r>
              <a:rPr lang="en-US" sz="1299" spc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Диапазон напряжений: 380-440 В</a:t>
            </a:r>
          </a:p>
          <a:p>
            <a:pPr algn="l">
              <a:lnSpc>
                <a:spcPts val="1559"/>
              </a:lnSpc>
            </a:pPr>
            <a:r>
              <a:rPr lang="en-US" sz="1299" spc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Диапазон выходных токов: 0 -1200 А</a:t>
            </a:r>
          </a:p>
          <a:p>
            <a:pPr algn="l">
              <a:lnSpc>
                <a:spcPts val="1559"/>
              </a:lnSpc>
            </a:pPr>
            <a:r>
              <a:rPr lang="en-US" sz="1299" spc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Рабочий диапазон частот: 0,5-5 Гц</a:t>
            </a:r>
          </a:p>
          <a:p>
            <a:pPr algn="l">
              <a:lnSpc>
                <a:spcPts val="1559"/>
              </a:lnSpc>
            </a:pPr>
            <a:r>
              <a:rPr lang="en-US" sz="1299" spc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Реверс: 8-10 раз/час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56000" y="1880777"/>
            <a:ext cx="3306949" cy="381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59"/>
              </a:lnSpc>
            </a:pPr>
            <a:r>
              <a:rPr lang="en-US" sz="1299" b="1" spc="1">
                <a:solidFill>
                  <a:srgbClr val="A20E2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Основные технические характеристики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313399" y="3652427"/>
            <a:ext cx="2882094" cy="1524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0669" lvl="1" indent="-140335" algn="l">
              <a:lnSpc>
                <a:spcPts val="1559"/>
              </a:lnSpc>
              <a:buFont typeface="Arial"/>
              <a:buChar char="•"/>
            </a:pPr>
            <a:r>
              <a:rPr lang="en-US" sz="1299" spc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4 инвертора суммарным током 4800 А</a:t>
            </a:r>
          </a:p>
          <a:p>
            <a:pPr marL="280669" lvl="1" indent="-140335" algn="l">
              <a:lnSpc>
                <a:spcPts val="1559"/>
              </a:lnSpc>
              <a:buFont typeface="Arial"/>
              <a:buChar char="•"/>
            </a:pPr>
            <a:r>
              <a:rPr lang="en-US" sz="1299" spc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Тип нагрузки – ковш</a:t>
            </a:r>
          </a:p>
          <a:p>
            <a:pPr marL="280669" lvl="1" indent="-140335" algn="l">
              <a:lnSpc>
                <a:spcPts val="1559"/>
              </a:lnSpc>
              <a:buFont typeface="Arial"/>
              <a:buChar char="•"/>
            </a:pPr>
            <a:r>
              <a:rPr lang="en-US" sz="1299" spc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Система управления индуктором со смещение фаз обмоток на 120 градусов</a:t>
            </a:r>
          </a:p>
          <a:p>
            <a:pPr marL="280669" lvl="1" indent="-140335" algn="l">
              <a:lnSpc>
                <a:spcPts val="1559"/>
              </a:lnSpc>
              <a:buFont typeface="Arial"/>
              <a:buChar char="•"/>
            </a:pPr>
            <a:r>
              <a:rPr lang="en-US" sz="1299" spc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Управление по шине передачи данных Profibus DP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928158" y="2394719"/>
            <a:ext cx="3295245" cy="3258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59080" lvl="1" indent="-129540" algn="l">
              <a:lnSpc>
                <a:spcPts val="1439"/>
              </a:lnSpc>
              <a:buFont typeface="Arial"/>
              <a:buChar char="•"/>
            </a:pPr>
            <a:r>
              <a:rPr lang="en-US" sz="1200" spc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Более надежное решение в сравнении с аналоговым ЭМП</a:t>
            </a:r>
          </a:p>
          <a:p>
            <a:pPr marL="259080" lvl="1" indent="-129540" algn="l">
              <a:lnSpc>
                <a:spcPts val="1439"/>
              </a:lnSpc>
              <a:buFont typeface="Arial"/>
              <a:buChar char="•"/>
            </a:pPr>
            <a:r>
              <a:rPr lang="en-US" sz="1200" spc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Выход системы перемешивания на больший ток (лучший КПД, более высокая производительность)</a:t>
            </a:r>
          </a:p>
          <a:p>
            <a:pPr marL="259080" lvl="1" indent="-129540" algn="l">
              <a:lnSpc>
                <a:spcPts val="1439"/>
              </a:lnSpc>
              <a:buFont typeface="Arial"/>
              <a:buChar char="•"/>
            </a:pPr>
            <a:r>
              <a:rPr lang="en-US" sz="1200" spc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Использование инновационного метода резонансного электромагнитного перемешивания</a:t>
            </a:r>
          </a:p>
          <a:p>
            <a:pPr marL="259080" lvl="1" indent="-129540" algn="l">
              <a:lnSpc>
                <a:spcPts val="1439"/>
              </a:lnSpc>
              <a:buFont typeface="Arial"/>
              <a:buChar char="•"/>
            </a:pPr>
            <a:r>
              <a:rPr lang="en-US" sz="1200" spc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Уменьшение механического износа футеровки ковша</a:t>
            </a:r>
          </a:p>
          <a:p>
            <a:pPr marL="259080" lvl="1" indent="-129540" algn="l">
              <a:lnSpc>
                <a:spcPts val="1439"/>
              </a:lnSpc>
              <a:buFont typeface="Arial"/>
              <a:buChar char="•"/>
            </a:pPr>
            <a:r>
              <a:rPr lang="en-US" sz="1200" spc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Более интенсивное перемешивание металла в ручье</a:t>
            </a:r>
          </a:p>
          <a:p>
            <a:pPr marL="259080" lvl="1" indent="-129540" algn="l">
              <a:lnSpc>
                <a:spcPts val="1439"/>
              </a:lnSpc>
              <a:buFont typeface="Arial"/>
              <a:buChar char="•"/>
            </a:pPr>
            <a:r>
              <a:rPr lang="en-US" sz="1200" spc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Ускоренная флотация неметаллических включений и пузырьков газа</a:t>
            </a:r>
          </a:p>
          <a:p>
            <a:pPr marL="259080" lvl="1" indent="-129540" algn="l">
              <a:lnSpc>
                <a:spcPts val="1439"/>
              </a:lnSpc>
              <a:buFont typeface="Arial"/>
              <a:buChar char="•"/>
            </a:pPr>
            <a:r>
              <a:rPr lang="en-US" sz="1200" spc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Более гибкое управление процесса перемешивания при изменении типа или марки стали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916454" y="1880777"/>
            <a:ext cx="3306949" cy="381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59"/>
              </a:lnSpc>
            </a:pPr>
            <a:r>
              <a:rPr lang="en-US" sz="1299" b="1" spc="1">
                <a:solidFill>
                  <a:srgbClr val="A20E2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Ключевые </a:t>
            </a:r>
          </a:p>
          <a:p>
            <a:pPr algn="l">
              <a:lnSpc>
                <a:spcPts val="1559"/>
              </a:lnSpc>
            </a:pPr>
            <a:r>
              <a:rPr lang="en-US" sz="1299" b="1" spc="1">
                <a:solidFill>
                  <a:srgbClr val="A20E2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преимущества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hlinkClick r:id="rId2" tooltip="https://www.ruselkom.ru"/>
          </p:cNvPr>
          <p:cNvSpPr/>
          <p:nvPr/>
        </p:nvSpPr>
        <p:spPr>
          <a:xfrm>
            <a:off x="9222739" y="231892"/>
            <a:ext cx="1000664" cy="443129"/>
          </a:xfrm>
          <a:custGeom>
            <a:avLst/>
            <a:gdLst/>
            <a:ahLst/>
            <a:cxnLst/>
            <a:rect l="l" t="t" r="r" b="b"/>
            <a:pathLst>
              <a:path w="1000664" h="443129">
                <a:moveTo>
                  <a:pt x="0" y="0"/>
                </a:moveTo>
                <a:lnTo>
                  <a:pt x="1000664" y="0"/>
                </a:lnTo>
                <a:lnTo>
                  <a:pt x="1000664" y="443129"/>
                </a:lnTo>
                <a:lnTo>
                  <a:pt x="0" y="44312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28794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423471" cy="7560000"/>
            <a:chOff x="0" y="0"/>
            <a:chExt cx="151762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51762" cy="2709333"/>
            </a:xfrm>
            <a:custGeom>
              <a:avLst/>
              <a:gdLst/>
              <a:ahLst/>
              <a:cxnLst/>
              <a:rect l="l" t="t" r="r" b="b"/>
              <a:pathLst>
                <a:path w="151762" h="2709333">
                  <a:moveTo>
                    <a:pt x="0" y="0"/>
                  </a:moveTo>
                  <a:lnTo>
                    <a:pt x="151762" y="0"/>
                  </a:lnTo>
                  <a:lnTo>
                    <a:pt x="15176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287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151762" cy="27283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756000" y="401808"/>
            <a:ext cx="7913168" cy="635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99"/>
              </a:lnSpc>
            </a:pPr>
            <a:r>
              <a:rPr lang="en-US" sz="2499" b="1" spc="2">
                <a:solidFill>
                  <a:srgbClr val="000000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ПРИМЕНЕНИЕ ПЧ INVT </a:t>
            </a:r>
          </a:p>
          <a:p>
            <a:pPr marL="0" lvl="0" indent="0" algn="l">
              <a:lnSpc>
                <a:spcPts val="2499"/>
              </a:lnSpc>
            </a:pPr>
            <a:r>
              <a:rPr lang="en-US" sz="2499" b="1" spc="2">
                <a:solidFill>
                  <a:srgbClr val="000000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В ПРОМЫШЛЕННОСТИ РОССИИ</a:t>
            </a:r>
          </a:p>
        </p:txBody>
      </p:sp>
      <p:sp>
        <p:nvSpPr>
          <p:cNvPr id="7" name="TextBox 7"/>
          <p:cNvSpPr txBox="1"/>
          <p:nvPr/>
        </p:nvSpPr>
        <p:spPr>
          <a:xfrm rot="-5400000">
            <a:off x="-2499993" y="4375171"/>
            <a:ext cx="5637379" cy="209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500"/>
              </a:lnSpc>
            </a:pPr>
            <a:r>
              <a:rPr lang="en-US" sz="1500" spc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Референс</a:t>
            </a:r>
          </a:p>
        </p:txBody>
      </p:sp>
      <p:sp>
        <p:nvSpPr>
          <p:cNvPr id="8" name="Freeform 8"/>
          <p:cNvSpPr/>
          <p:nvPr/>
        </p:nvSpPr>
        <p:spPr>
          <a:xfrm>
            <a:off x="7933164" y="1163098"/>
            <a:ext cx="2848223" cy="2088122"/>
          </a:xfrm>
          <a:custGeom>
            <a:avLst/>
            <a:gdLst/>
            <a:ahLst/>
            <a:cxnLst/>
            <a:rect l="l" t="t" r="r" b="b"/>
            <a:pathLst>
              <a:path w="2848223" h="2088122">
                <a:moveTo>
                  <a:pt x="0" y="0"/>
                </a:moveTo>
                <a:lnTo>
                  <a:pt x="2848223" y="0"/>
                </a:lnTo>
                <a:lnTo>
                  <a:pt x="2848223" y="2088122"/>
                </a:lnTo>
                <a:lnTo>
                  <a:pt x="0" y="208812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904" t="-10226" r="-3904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7933164" y="3311437"/>
            <a:ext cx="2848223" cy="1849239"/>
          </a:xfrm>
          <a:custGeom>
            <a:avLst/>
            <a:gdLst/>
            <a:ahLst/>
            <a:cxnLst/>
            <a:rect l="l" t="t" r="r" b="b"/>
            <a:pathLst>
              <a:path w="2848223" h="1849239">
                <a:moveTo>
                  <a:pt x="0" y="0"/>
                </a:moveTo>
                <a:lnTo>
                  <a:pt x="2848223" y="0"/>
                </a:lnTo>
                <a:lnTo>
                  <a:pt x="2848223" y="1849239"/>
                </a:lnTo>
                <a:lnTo>
                  <a:pt x="0" y="184923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4570" r="-12115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7933164" y="5220893"/>
            <a:ext cx="2848223" cy="2574092"/>
          </a:xfrm>
          <a:custGeom>
            <a:avLst/>
            <a:gdLst/>
            <a:ahLst/>
            <a:cxnLst/>
            <a:rect l="l" t="t" r="r" b="b"/>
            <a:pathLst>
              <a:path w="2848223" h="2574092">
                <a:moveTo>
                  <a:pt x="0" y="0"/>
                </a:moveTo>
                <a:lnTo>
                  <a:pt x="2848223" y="0"/>
                </a:lnTo>
                <a:lnTo>
                  <a:pt x="2848223" y="2574091"/>
                </a:lnTo>
                <a:lnTo>
                  <a:pt x="0" y="257409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b="-47532"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756001" y="1722547"/>
            <a:ext cx="2882800" cy="5027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59080" lvl="1" indent="-129540" algn="l">
              <a:lnSpc>
                <a:spcPts val="1439"/>
              </a:lnSpc>
              <a:buFont typeface="Arial"/>
              <a:buChar char="•"/>
            </a:pPr>
            <a:r>
              <a:rPr lang="en-US" sz="1200" spc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Газпром</a:t>
            </a:r>
            <a:r>
              <a:rPr lang="en-US" sz="1200" spc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1200" spc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Буровая</a:t>
            </a:r>
            <a:r>
              <a:rPr lang="en-US" sz="1200" spc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spc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установка</a:t>
            </a:r>
            <a:r>
              <a:rPr lang="en-US" sz="1200" spc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spc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для</a:t>
            </a:r>
            <a:r>
              <a:rPr lang="en-US" sz="1200" spc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spc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нефтяной</a:t>
            </a:r>
            <a:r>
              <a:rPr lang="en-US" sz="1200" spc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spc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промышленности</a:t>
            </a:r>
            <a:r>
              <a:rPr lang="en-US" sz="1200" spc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2022 г.</a:t>
            </a:r>
          </a:p>
          <a:p>
            <a:pPr marL="259080" lvl="1" indent="-129540" algn="l">
              <a:lnSpc>
                <a:spcPts val="1439"/>
              </a:lnSpc>
              <a:buFont typeface="Arial"/>
              <a:buChar char="•"/>
            </a:pPr>
            <a:r>
              <a:rPr lang="en-US" sz="1200" spc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Усть-Луга</a:t>
            </a:r>
            <a:r>
              <a:rPr lang="en-US" sz="1200" spc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spc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Ойл</a:t>
            </a:r>
            <a:r>
              <a:rPr lang="en-US" sz="1200" spc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1200" spc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город</a:t>
            </a:r>
            <a:r>
              <a:rPr lang="en-US" sz="1200" spc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spc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Санкт-Петербург</a:t>
            </a:r>
            <a:r>
              <a:rPr lang="en-US" sz="1200" spc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1200" spc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управление</a:t>
            </a:r>
            <a:r>
              <a:rPr lang="en-US" sz="1200" spc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spc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насосами</a:t>
            </a:r>
            <a:r>
              <a:rPr lang="en-US" sz="1200" spc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2024 г.</a:t>
            </a:r>
          </a:p>
          <a:p>
            <a:pPr marL="259080" lvl="1" indent="-129540" algn="l">
              <a:lnSpc>
                <a:spcPts val="1439"/>
              </a:lnSpc>
              <a:buFont typeface="Arial"/>
              <a:buChar char="•"/>
            </a:pPr>
            <a:r>
              <a:rPr lang="en-US" sz="1200" spc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АО «ВОЛГА», 11 </a:t>
            </a:r>
            <a:r>
              <a:rPr lang="en-US" sz="1200" spc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комплектов</a:t>
            </a:r>
            <a:r>
              <a:rPr lang="en-US" sz="1200" spc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spc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буровых</a:t>
            </a:r>
            <a:r>
              <a:rPr lang="en-US" sz="1200" spc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spc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установок</a:t>
            </a:r>
            <a:r>
              <a:rPr lang="en-US" sz="1200" spc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2022 г.</a:t>
            </a:r>
          </a:p>
          <a:p>
            <a:pPr marL="259080" lvl="1" indent="-129540" algn="l">
              <a:lnSpc>
                <a:spcPts val="1439"/>
              </a:lnSpc>
              <a:buFont typeface="Arial"/>
              <a:buChar char="•"/>
            </a:pPr>
            <a:r>
              <a:rPr lang="en-US" sz="1200" spc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ИТЦ УРАРТУ, ПАО «КАМАЗ» г. </a:t>
            </a:r>
            <a:r>
              <a:rPr lang="en-US" sz="1200" spc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Набережные</a:t>
            </a:r>
            <a:r>
              <a:rPr lang="en-US" sz="1200" spc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spc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Челны</a:t>
            </a:r>
            <a:r>
              <a:rPr lang="en-US" sz="1200" spc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ПЧ INVT GD800, </a:t>
            </a:r>
            <a:r>
              <a:rPr lang="en-US" sz="1200" spc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Февраль</a:t>
            </a:r>
            <a:r>
              <a:rPr lang="en-US" sz="1200" spc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2024 г.</a:t>
            </a:r>
          </a:p>
          <a:p>
            <a:pPr marL="259080" lvl="1" indent="-129540" algn="l">
              <a:lnSpc>
                <a:spcPts val="1439"/>
              </a:lnSpc>
              <a:buFont typeface="Arial"/>
              <a:buChar char="•"/>
            </a:pPr>
            <a:r>
              <a:rPr lang="en-US" sz="1200" spc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ПАО «</a:t>
            </a:r>
            <a:r>
              <a:rPr lang="en-US" sz="1200" spc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Магнитогорский</a:t>
            </a:r>
            <a:r>
              <a:rPr lang="en-US" sz="1200" spc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spc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металлургический</a:t>
            </a:r>
            <a:r>
              <a:rPr lang="en-US" sz="1200" spc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spc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комбинат</a:t>
            </a:r>
            <a:r>
              <a:rPr lang="en-US" sz="1200" spc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», ПЧ INVT GD800, 2024 г.</a:t>
            </a:r>
          </a:p>
          <a:p>
            <a:pPr marL="259080" lvl="1" indent="-129540" algn="l">
              <a:lnSpc>
                <a:spcPts val="1439"/>
              </a:lnSpc>
              <a:buFont typeface="Arial"/>
              <a:buChar char="•"/>
            </a:pPr>
            <a:r>
              <a:rPr lang="en-US" sz="1200" spc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ГУП «</a:t>
            </a:r>
            <a:r>
              <a:rPr lang="en-US" sz="1200" spc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Водоканал</a:t>
            </a:r>
            <a:r>
              <a:rPr lang="en-US" sz="1200" spc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spc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Санкт-Петербурга</a:t>
            </a:r>
            <a:r>
              <a:rPr lang="en-US" sz="1200" spc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», ПЧ INVT GD270 и GD350A, 2023 г.</a:t>
            </a:r>
          </a:p>
          <a:p>
            <a:pPr marL="259080" lvl="1" indent="-129540" algn="l">
              <a:lnSpc>
                <a:spcPts val="1439"/>
              </a:lnSpc>
              <a:buFont typeface="Arial"/>
              <a:buChar char="•"/>
            </a:pPr>
            <a:r>
              <a:rPr lang="en-US" sz="1200" spc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АО «</a:t>
            </a:r>
            <a:r>
              <a:rPr lang="en-US" sz="1200" spc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Альметьевские</a:t>
            </a:r>
            <a:r>
              <a:rPr lang="en-US" sz="1200" spc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spc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тепловые</a:t>
            </a:r>
            <a:r>
              <a:rPr lang="en-US" sz="1200" spc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spc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сети</a:t>
            </a:r>
            <a:r>
              <a:rPr lang="en-US" sz="1200" spc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», г. </a:t>
            </a:r>
            <a:r>
              <a:rPr lang="en-US" sz="1200" spc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Альметьевск</a:t>
            </a:r>
            <a:r>
              <a:rPr lang="en-US" sz="1200" spc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1200" spc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Татарстан</a:t>
            </a:r>
            <a:r>
              <a:rPr lang="en-US" sz="1200" spc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spc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респ</a:t>
            </a:r>
            <a:r>
              <a:rPr lang="en-US" sz="1200" spc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., ПЧ INVT GD5000</a:t>
            </a:r>
          </a:p>
          <a:p>
            <a:pPr marL="259080" lvl="1" indent="-129540" algn="l">
              <a:lnSpc>
                <a:spcPts val="1439"/>
              </a:lnSpc>
              <a:buFont typeface="Arial"/>
              <a:buChar char="•"/>
            </a:pPr>
            <a:r>
              <a:rPr lang="en-US" sz="1200" spc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Акционерное</a:t>
            </a:r>
            <a:r>
              <a:rPr lang="en-US" sz="1200" spc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spc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общество</a:t>
            </a:r>
            <a:r>
              <a:rPr lang="en-US" sz="1200" spc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«</a:t>
            </a:r>
            <a:r>
              <a:rPr lang="en-US" sz="1200" spc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Монди</a:t>
            </a:r>
            <a:r>
              <a:rPr lang="en-US" sz="1200" spc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spc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Сыктывкарский</a:t>
            </a:r>
            <a:r>
              <a:rPr lang="en-US" sz="1200" spc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ЛПК», ПЧ INVT GD350А, 2023 г.</a:t>
            </a:r>
          </a:p>
          <a:p>
            <a:pPr marL="259080" lvl="1" indent="-129540" algn="l">
              <a:lnSpc>
                <a:spcPts val="1439"/>
              </a:lnSpc>
              <a:buFont typeface="Arial"/>
              <a:buChar char="•"/>
            </a:pPr>
            <a:r>
              <a:rPr lang="en-US" sz="1200" spc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Акционерное</a:t>
            </a:r>
            <a:r>
              <a:rPr lang="en-US" sz="1200" spc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spc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общество</a:t>
            </a:r>
            <a:r>
              <a:rPr lang="en-US" sz="1200" spc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«РСК», ПЧ INVT GD350А, 2023 г.</a:t>
            </a:r>
          </a:p>
          <a:p>
            <a:pPr marL="259080" lvl="1" indent="-129540" algn="l">
              <a:lnSpc>
                <a:spcPts val="1439"/>
              </a:lnSpc>
              <a:buFont typeface="Arial"/>
              <a:buChar char="•"/>
            </a:pPr>
            <a:r>
              <a:rPr lang="en-US" sz="1200" spc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Акционерное</a:t>
            </a:r>
            <a:r>
              <a:rPr lang="en-US" sz="1200" spc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spc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общество</a:t>
            </a:r>
            <a:r>
              <a:rPr lang="en-US" sz="1200" spc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«БИЙСКЭНЕРГО», ПЧ INVT GD5000,  2019 г.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56000" y="1163098"/>
            <a:ext cx="2882801" cy="190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559"/>
              </a:lnSpc>
              <a:spcBef>
                <a:spcPct val="0"/>
              </a:spcBef>
            </a:pPr>
            <a:r>
              <a:rPr lang="en-US" sz="1299" b="1" u="none" strike="noStrike" spc="1">
                <a:solidFill>
                  <a:srgbClr val="A20E2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Выборочный список партнеров</a:t>
            </a:r>
          </a:p>
        </p:txBody>
      </p:sp>
      <p:sp>
        <p:nvSpPr>
          <p:cNvPr id="13" name="Freeform 13"/>
          <p:cNvSpPr/>
          <p:nvPr/>
        </p:nvSpPr>
        <p:spPr>
          <a:xfrm>
            <a:off x="5984277" y="1163098"/>
            <a:ext cx="1879969" cy="3342166"/>
          </a:xfrm>
          <a:custGeom>
            <a:avLst/>
            <a:gdLst/>
            <a:ahLst/>
            <a:cxnLst/>
            <a:rect l="l" t="t" r="r" b="b"/>
            <a:pathLst>
              <a:path w="1879969" h="3342166">
                <a:moveTo>
                  <a:pt x="0" y="0"/>
                </a:moveTo>
                <a:lnTo>
                  <a:pt x="1879968" y="0"/>
                </a:lnTo>
                <a:lnTo>
                  <a:pt x="1879968" y="3342167"/>
                </a:lnTo>
                <a:lnTo>
                  <a:pt x="0" y="334216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5984277" y="4570877"/>
            <a:ext cx="1879969" cy="1530748"/>
          </a:xfrm>
          <a:custGeom>
            <a:avLst/>
            <a:gdLst/>
            <a:ahLst/>
            <a:cxnLst/>
            <a:rect l="l" t="t" r="r" b="b"/>
            <a:pathLst>
              <a:path w="1879969" h="1530748">
                <a:moveTo>
                  <a:pt x="0" y="0"/>
                </a:moveTo>
                <a:lnTo>
                  <a:pt x="1879968" y="0"/>
                </a:lnTo>
                <a:lnTo>
                  <a:pt x="1879968" y="1530748"/>
                </a:lnTo>
                <a:lnTo>
                  <a:pt x="0" y="153074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4201232" y="1163098"/>
            <a:ext cx="1713920" cy="2073847"/>
          </a:xfrm>
          <a:custGeom>
            <a:avLst/>
            <a:gdLst/>
            <a:ahLst/>
            <a:cxnLst/>
            <a:rect l="l" t="t" r="r" b="b"/>
            <a:pathLst>
              <a:path w="1713920" h="2073847">
                <a:moveTo>
                  <a:pt x="0" y="0"/>
                </a:moveTo>
                <a:lnTo>
                  <a:pt x="1713920" y="0"/>
                </a:lnTo>
                <a:lnTo>
                  <a:pt x="1713920" y="2073847"/>
                </a:lnTo>
                <a:lnTo>
                  <a:pt x="0" y="207384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t="-24903" b="-13267"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4201232" y="3311437"/>
            <a:ext cx="1713920" cy="2285227"/>
          </a:xfrm>
          <a:custGeom>
            <a:avLst/>
            <a:gdLst/>
            <a:ahLst/>
            <a:cxnLst/>
            <a:rect l="l" t="t" r="r" b="b"/>
            <a:pathLst>
              <a:path w="1713920" h="2285227">
                <a:moveTo>
                  <a:pt x="0" y="0"/>
                </a:moveTo>
                <a:lnTo>
                  <a:pt x="1713920" y="0"/>
                </a:lnTo>
                <a:lnTo>
                  <a:pt x="1713920" y="2285227"/>
                </a:lnTo>
                <a:lnTo>
                  <a:pt x="0" y="228522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4201232" y="5675663"/>
            <a:ext cx="1713920" cy="2199312"/>
          </a:xfrm>
          <a:custGeom>
            <a:avLst/>
            <a:gdLst/>
            <a:ahLst/>
            <a:cxnLst/>
            <a:rect l="l" t="t" r="r" b="b"/>
            <a:pathLst>
              <a:path w="1713920" h="2199312">
                <a:moveTo>
                  <a:pt x="0" y="0"/>
                </a:moveTo>
                <a:lnTo>
                  <a:pt x="1713920" y="0"/>
                </a:lnTo>
                <a:lnTo>
                  <a:pt x="1713920" y="2199312"/>
                </a:lnTo>
                <a:lnTo>
                  <a:pt x="0" y="2199312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25172" t="-14267" b="-15795"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5984277" y="6176459"/>
            <a:ext cx="1879969" cy="1618525"/>
          </a:xfrm>
          <a:custGeom>
            <a:avLst/>
            <a:gdLst/>
            <a:ahLst/>
            <a:cxnLst/>
            <a:rect l="l" t="t" r="r" b="b"/>
            <a:pathLst>
              <a:path w="1879969" h="1618525">
                <a:moveTo>
                  <a:pt x="0" y="0"/>
                </a:moveTo>
                <a:lnTo>
                  <a:pt x="1879968" y="0"/>
                </a:lnTo>
                <a:lnTo>
                  <a:pt x="1879968" y="1618525"/>
                </a:lnTo>
                <a:lnTo>
                  <a:pt x="0" y="1618525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92387"/>
            </a:stretch>
          </a:blipFill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7507B2D-BFE0-729F-23A7-EDC664977F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" y="0"/>
            <a:ext cx="10688119" cy="7556500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756000" y="765525"/>
            <a:ext cx="2763394" cy="11371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99"/>
              </a:lnSpc>
            </a:pPr>
            <a:r>
              <a:rPr lang="en-US" sz="2499" b="1" spc="2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С</a:t>
            </a:r>
            <a:r>
              <a:rPr lang="ru-RU" sz="2499" b="1" spc="2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К</a:t>
            </a:r>
            <a:r>
              <a:rPr lang="en-US" sz="2499" b="1" spc="2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АЧАЙТЕ ПРЕЗЕНТАЦИЮ ПО QR КОДУ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96774" y="1979911"/>
            <a:ext cx="2965999" cy="2311371"/>
            <a:chOff x="0" y="0"/>
            <a:chExt cx="1839831" cy="143376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39831" cy="1433761"/>
            </a:xfrm>
            <a:custGeom>
              <a:avLst/>
              <a:gdLst/>
              <a:ahLst/>
              <a:cxnLst/>
              <a:rect l="l" t="t" r="r" b="b"/>
              <a:pathLst>
                <a:path w="1839831" h="1433761">
                  <a:moveTo>
                    <a:pt x="0" y="0"/>
                  </a:moveTo>
                  <a:lnTo>
                    <a:pt x="1839831" y="0"/>
                  </a:lnTo>
                  <a:lnTo>
                    <a:pt x="1839831" y="1433761"/>
                  </a:lnTo>
                  <a:lnTo>
                    <a:pt x="0" y="1433761"/>
                  </a:lnTo>
                  <a:close/>
                </a:path>
              </a:pathLst>
            </a:custGeom>
            <a:solidFill>
              <a:srgbClr val="A20E20"/>
            </a:solidFill>
            <a:ln w="66675" cap="sq">
              <a:solidFill>
                <a:srgbClr val="D10101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839831" cy="14718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97463" y="1915204"/>
            <a:ext cx="2965999" cy="2311371"/>
            <a:chOff x="0" y="0"/>
            <a:chExt cx="1839831" cy="143376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839831" cy="1433761"/>
            </a:xfrm>
            <a:custGeom>
              <a:avLst/>
              <a:gdLst/>
              <a:ahLst/>
              <a:cxnLst/>
              <a:rect l="l" t="t" r="r" b="b"/>
              <a:pathLst>
                <a:path w="1839831" h="1433761">
                  <a:moveTo>
                    <a:pt x="0" y="0"/>
                  </a:moveTo>
                  <a:lnTo>
                    <a:pt x="1839831" y="0"/>
                  </a:lnTo>
                  <a:lnTo>
                    <a:pt x="1839831" y="1433761"/>
                  </a:lnTo>
                  <a:lnTo>
                    <a:pt x="0" y="1433761"/>
                  </a:lnTo>
                  <a:close/>
                </a:path>
              </a:pathLst>
            </a:custGeom>
            <a:solidFill>
              <a:srgbClr val="FFFFFF"/>
            </a:solidFill>
            <a:ln w="66675" cap="sq">
              <a:solidFill>
                <a:srgbClr val="666666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839831" cy="14718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637087" y="2435758"/>
            <a:ext cx="2486752" cy="952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557"/>
              </a:lnSpc>
              <a:spcBef>
                <a:spcPct val="0"/>
              </a:spcBef>
            </a:pPr>
            <a:r>
              <a:rPr lang="en-US" sz="1297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Нефтяная</a:t>
            </a:r>
          </a:p>
          <a:p>
            <a:pPr marL="0" lvl="0" indent="0" algn="l">
              <a:lnSpc>
                <a:spcPts val="1557"/>
              </a:lnSpc>
              <a:spcBef>
                <a:spcPct val="0"/>
              </a:spcBef>
            </a:pPr>
            <a:r>
              <a:rPr lang="en-US" sz="1297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Газовая</a:t>
            </a:r>
          </a:p>
          <a:p>
            <a:pPr marL="0" lvl="0" indent="0" algn="l">
              <a:lnSpc>
                <a:spcPts val="1557"/>
              </a:lnSpc>
              <a:spcBef>
                <a:spcPct val="0"/>
              </a:spcBef>
            </a:pPr>
            <a:r>
              <a:rPr lang="en-US" sz="1297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Электроэнергетика:</a:t>
            </a:r>
          </a:p>
          <a:p>
            <a:pPr marL="280229" lvl="1" indent="-140115" algn="l">
              <a:lnSpc>
                <a:spcPts val="1557"/>
              </a:lnSpc>
              <a:buFont typeface="Arial"/>
              <a:buChar char="•"/>
            </a:pPr>
            <a:r>
              <a:rPr lang="en-US" sz="1297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теплоэнергетика</a:t>
            </a:r>
          </a:p>
          <a:p>
            <a:pPr marL="280229" lvl="1" indent="-140115" algn="l">
              <a:lnSpc>
                <a:spcPts val="1557"/>
              </a:lnSpc>
              <a:buFont typeface="Arial"/>
              <a:buChar char="•"/>
            </a:pPr>
            <a:r>
              <a:rPr lang="en-US" sz="1297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гидроэнергетика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21682" y="2060840"/>
            <a:ext cx="1517560" cy="2562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21"/>
              </a:lnSpc>
              <a:spcBef>
                <a:spcPct val="0"/>
              </a:spcBef>
            </a:pPr>
            <a:r>
              <a:rPr lang="en-US" sz="1443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Топливная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3764369" y="1979911"/>
            <a:ext cx="2965999" cy="2311371"/>
            <a:chOff x="0" y="0"/>
            <a:chExt cx="1839831" cy="143376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839831" cy="1433761"/>
            </a:xfrm>
            <a:custGeom>
              <a:avLst/>
              <a:gdLst/>
              <a:ahLst/>
              <a:cxnLst/>
              <a:rect l="l" t="t" r="r" b="b"/>
              <a:pathLst>
                <a:path w="1839831" h="1433761">
                  <a:moveTo>
                    <a:pt x="0" y="0"/>
                  </a:moveTo>
                  <a:lnTo>
                    <a:pt x="1839831" y="0"/>
                  </a:lnTo>
                  <a:lnTo>
                    <a:pt x="1839831" y="1433761"/>
                  </a:lnTo>
                  <a:lnTo>
                    <a:pt x="0" y="1433761"/>
                  </a:lnTo>
                  <a:close/>
                </a:path>
              </a:pathLst>
            </a:custGeom>
            <a:solidFill>
              <a:srgbClr val="A20E20"/>
            </a:solidFill>
            <a:ln w="66675" cap="sq">
              <a:solidFill>
                <a:srgbClr val="D10101"/>
              </a:solidFill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1839831" cy="14718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3665058" y="1915204"/>
            <a:ext cx="2965999" cy="2311371"/>
            <a:chOff x="0" y="0"/>
            <a:chExt cx="1839831" cy="1433761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839831" cy="1433761"/>
            </a:xfrm>
            <a:custGeom>
              <a:avLst/>
              <a:gdLst/>
              <a:ahLst/>
              <a:cxnLst/>
              <a:rect l="l" t="t" r="r" b="b"/>
              <a:pathLst>
                <a:path w="1839831" h="1433761">
                  <a:moveTo>
                    <a:pt x="0" y="0"/>
                  </a:moveTo>
                  <a:lnTo>
                    <a:pt x="1839831" y="0"/>
                  </a:lnTo>
                  <a:lnTo>
                    <a:pt x="1839831" y="1433761"/>
                  </a:lnTo>
                  <a:lnTo>
                    <a:pt x="0" y="1433761"/>
                  </a:lnTo>
                  <a:close/>
                </a:path>
              </a:pathLst>
            </a:custGeom>
            <a:solidFill>
              <a:srgbClr val="FFFFFF"/>
            </a:solidFill>
            <a:ln w="66675" cap="sq">
              <a:solidFill>
                <a:srgbClr val="666666"/>
              </a:soli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1839831" cy="14718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3917223" y="2317088"/>
            <a:ext cx="2560980" cy="1714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557"/>
              </a:lnSpc>
              <a:spcBef>
                <a:spcPct val="0"/>
              </a:spcBef>
            </a:pPr>
            <a:r>
              <a:rPr lang="en-US" sz="1297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Черная металлургия </a:t>
            </a:r>
          </a:p>
          <a:p>
            <a:pPr marL="0" lvl="0" indent="0" algn="l">
              <a:lnSpc>
                <a:spcPts val="1557"/>
              </a:lnSpc>
              <a:spcBef>
                <a:spcPct val="0"/>
              </a:spcBef>
            </a:pPr>
            <a:r>
              <a:rPr lang="en-US" sz="1297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Коксохимия</a:t>
            </a:r>
          </a:p>
          <a:p>
            <a:pPr marL="0" lvl="0" indent="0" algn="l">
              <a:lnSpc>
                <a:spcPts val="1557"/>
              </a:lnSpc>
              <a:spcBef>
                <a:spcPct val="0"/>
              </a:spcBef>
            </a:pPr>
            <a:r>
              <a:rPr lang="en-US" sz="1297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Цветная металлургия: </a:t>
            </a:r>
          </a:p>
          <a:p>
            <a:pPr marL="280229" lvl="1" indent="-140115" algn="l">
              <a:lnSpc>
                <a:spcPts val="1557"/>
              </a:lnSpc>
              <a:buFont typeface="Arial"/>
              <a:buChar char="•"/>
            </a:pPr>
            <a:r>
              <a:rPr lang="en-US" sz="1297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алюминиевая</a:t>
            </a:r>
          </a:p>
          <a:p>
            <a:pPr marL="280229" lvl="1" indent="-140115" algn="l">
              <a:lnSpc>
                <a:spcPts val="1557"/>
              </a:lnSpc>
              <a:buFont typeface="Arial"/>
              <a:buChar char="•"/>
            </a:pPr>
            <a:r>
              <a:rPr lang="en-US" sz="1297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медеплавильная</a:t>
            </a:r>
          </a:p>
          <a:p>
            <a:pPr marL="280229" lvl="1" indent="-140115" algn="l">
              <a:lnSpc>
                <a:spcPts val="1557"/>
              </a:lnSpc>
              <a:buFont typeface="Arial"/>
              <a:buChar char="•"/>
            </a:pPr>
            <a:r>
              <a:rPr lang="en-US" sz="1297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оловянная</a:t>
            </a:r>
          </a:p>
          <a:p>
            <a:pPr marL="280229" lvl="1" indent="-140115" algn="l">
              <a:lnSpc>
                <a:spcPts val="1557"/>
              </a:lnSpc>
              <a:buFont typeface="Arial"/>
              <a:buChar char="•"/>
            </a:pPr>
            <a:r>
              <a:rPr lang="en-US" sz="1297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золотодобывающая</a:t>
            </a:r>
          </a:p>
          <a:p>
            <a:pPr marL="280229" lvl="1" indent="-140115" algn="l">
              <a:lnSpc>
                <a:spcPts val="1557"/>
              </a:lnSpc>
              <a:buFont typeface="Arial"/>
              <a:buChar char="•"/>
            </a:pPr>
            <a:r>
              <a:rPr lang="en-US" sz="1297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свинцово-цинковая</a:t>
            </a:r>
          </a:p>
          <a:p>
            <a:pPr marL="280229" lvl="1" indent="-140115" algn="l">
              <a:lnSpc>
                <a:spcPts val="1557"/>
              </a:lnSpc>
              <a:buFont typeface="Arial"/>
              <a:buChar char="•"/>
            </a:pPr>
            <a:r>
              <a:rPr lang="en-US" sz="1297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урановая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389277" y="2060840"/>
            <a:ext cx="1517560" cy="2562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21"/>
              </a:lnSpc>
              <a:spcBef>
                <a:spcPct val="0"/>
              </a:spcBef>
            </a:pPr>
            <a:r>
              <a:rPr lang="en-US" sz="1443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Металлургия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7031963" y="1979911"/>
            <a:ext cx="2965999" cy="2311371"/>
            <a:chOff x="0" y="0"/>
            <a:chExt cx="1839831" cy="1433761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839831" cy="1433761"/>
            </a:xfrm>
            <a:custGeom>
              <a:avLst/>
              <a:gdLst/>
              <a:ahLst/>
              <a:cxnLst/>
              <a:rect l="l" t="t" r="r" b="b"/>
              <a:pathLst>
                <a:path w="1839831" h="1433761">
                  <a:moveTo>
                    <a:pt x="0" y="0"/>
                  </a:moveTo>
                  <a:lnTo>
                    <a:pt x="1839831" y="0"/>
                  </a:lnTo>
                  <a:lnTo>
                    <a:pt x="1839831" y="1433761"/>
                  </a:lnTo>
                  <a:lnTo>
                    <a:pt x="0" y="1433761"/>
                  </a:lnTo>
                  <a:close/>
                </a:path>
              </a:pathLst>
            </a:custGeom>
            <a:solidFill>
              <a:srgbClr val="A20E20"/>
            </a:solidFill>
            <a:ln w="66675" cap="sq">
              <a:solidFill>
                <a:srgbClr val="D10101"/>
              </a:solidFill>
              <a:prstDash val="solid"/>
              <a:miter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1839831" cy="14718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6932653" y="1915204"/>
            <a:ext cx="2965999" cy="2311371"/>
            <a:chOff x="0" y="0"/>
            <a:chExt cx="1839831" cy="1433761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839831" cy="1433761"/>
            </a:xfrm>
            <a:custGeom>
              <a:avLst/>
              <a:gdLst/>
              <a:ahLst/>
              <a:cxnLst/>
              <a:rect l="l" t="t" r="r" b="b"/>
              <a:pathLst>
                <a:path w="1839831" h="1433761">
                  <a:moveTo>
                    <a:pt x="0" y="0"/>
                  </a:moveTo>
                  <a:lnTo>
                    <a:pt x="1839831" y="0"/>
                  </a:lnTo>
                  <a:lnTo>
                    <a:pt x="1839831" y="1433761"/>
                  </a:lnTo>
                  <a:lnTo>
                    <a:pt x="0" y="1433761"/>
                  </a:lnTo>
                  <a:close/>
                </a:path>
              </a:pathLst>
            </a:custGeom>
            <a:solidFill>
              <a:srgbClr val="FFFFFF"/>
            </a:solidFill>
            <a:ln w="66675" cap="sq">
              <a:solidFill>
                <a:srgbClr val="666666"/>
              </a:solidFill>
              <a:prstDash val="solid"/>
              <a:miter/>
            </a:ln>
          </p:spPr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1839831" cy="14718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7120465" y="2446500"/>
            <a:ext cx="2590374" cy="1333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557"/>
              </a:lnSpc>
              <a:spcBef>
                <a:spcPct val="0"/>
              </a:spcBef>
            </a:pPr>
            <a:r>
              <a:rPr lang="en-US" sz="1297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Агрохимическая</a:t>
            </a:r>
          </a:p>
          <a:p>
            <a:pPr marL="0" lvl="0" indent="0" algn="l">
              <a:lnSpc>
                <a:spcPts val="1557"/>
              </a:lnSpc>
              <a:spcBef>
                <a:spcPct val="0"/>
              </a:spcBef>
            </a:pPr>
            <a:r>
              <a:rPr lang="en-US" sz="1297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Лакокрасочная</a:t>
            </a:r>
          </a:p>
          <a:p>
            <a:pPr marL="0" lvl="0" indent="0" algn="l">
              <a:lnSpc>
                <a:spcPts val="1557"/>
              </a:lnSpc>
              <a:spcBef>
                <a:spcPct val="0"/>
              </a:spcBef>
            </a:pPr>
            <a:r>
              <a:rPr lang="en-US" sz="1297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Парфюмерная</a:t>
            </a:r>
          </a:p>
          <a:p>
            <a:pPr marL="0" lvl="0" indent="0" algn="l">
              <a:lnSpc>
                <a:spcPts val="1557"/>
              </a:lnSpc>
              <a:spcBef>
                <a:spcPct val="0"/>
              </a:spcBef>
            </a:pPr>
            <a:r>
              <a:rPr lang="en-US" sz="1297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Производство полимеров </a:t>
            </a:r>
          </a:p>
          <a:p>
            <a:pPr marL="0" lvl="0" indent="0" algn="l">
              <a:lnSpc>
                <a:spcPts val="1557"/>
              </a:lnSpc>
              <a:spcBef>
                <a:spcPct val="0"/>
              </a:spcBef>
            </a:pPr>
            <a:r>
              <a:rPr lang="en-US" sz="1297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Производство резины </a:t>
            </a:r>
          </a:p>
          <a:p>
            <a:pPr marL="0" lvl="0" indent="0" algn="l">
              <a:lnSpc>
                <a:spcPts val="1557"/>
              </a:lnSpc>
              <a:spcBef>
                <a:spcPct val="0"/>
              </a:spcBef>
            </a:pPr>
            <a:r>
              <a:rPr lang="en-US" sz="1297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Нефтепереработка </a:t>
            </a:r>
          </a:p>
          <a:p>
            <a:pPr marL="0" lvl="0" indent="0" algn="l">
              <a:lnSpc>
                <a:spcPts val="1557"/>
              </a:lnSpc>
              <a:spcBef>
                <a:spcPct val="0"/>
              </a:spcBef>
            </a:pPr>
            <a:r>
              <a:rPr lang="en-US" sz="1297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Нефтехимия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7656872" y="2060840"/>
            <a:ext cx="1517560" cy="2562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21"/>
              </a:lnSpc>
              <a:spcBef>
                <a:spcPct val="0"/>
              </a:spcBef>
            </a:pPr>
            <a:r>
              <a:rPr lang="en-US" sz="1443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Химическая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496774" y="4492629"/>
            <a:ext cx="2965999" cy="2311371"/>
            <a:chOff x="0" y="0"/>
            <a:chExt cx="1839831" cy="1433761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839831" cy="1433761"/>
            </a:xfrm>
            <a:custGeom>
              <a:avLst/>
              <a:gdLst/>
              <a:ahLst/>
              <a:cxnLst/>
              <a:rect l="l" t="t" r="r" b="b"/>
              <a:pathLst>
                <a:path w="1839831" h="1433761">
                  <a:moveTo>
                    <a:pt x="0" y="0"/>
                  </a:moveTo>
                  <a:lnTo>
                    <a:pt x="1839831" y="0"/>
                  </a:lnTo>
                  <a:lnTo>
                    <a:pt x="1839831" y="1433761"/>
                  </a:lnTo>
                  <a:lnTo>
                    <a:pt x="0" y="1433761"/>
                  </a:lnTo>
                  <a:close/>
                </a:path>
              </a:pathLst>
            </a:custGeom>
            <a:solidFill>
              <a:srgbClr val="A20E20"/>
            </a:solidFill>
            <a:ln w="66675" cap="sq">
              <a:solidFill>
                <a:srgbClr val="D10101"/>
              </a:solidFill>
              <a:prstDash val="solid"/>
              <a:miter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1839831" cy="14718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397463" y="4427921"/>
            <a:ext cx="2965999" cy="2311371"/>
            <a:chOff x="0" y="0"/>
            <a:chExt cx="1839831" cy="1433761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839831" cy="1433761"/>
            </a:xfrm>
            <a:custGeom>
              <a:avLst/>
              <a:gdLst/>
              <a:ahLst/>
              <a:cxnLst/>
              <a:rect l="l" t="t" r="r" b="b"/>
              <a:pathLst>
                <a:path w="1839831" h="1433761">
                  <a:moveTo>
                    <a:pt x="0" y="0"/>
                  </a:moveTo>
                  <a:lnTo>
                    <a:pt x="1839831" y="0"/>
                  </a:lnTo>
                  <a:lnTo>
                    <a:pt x="1839831" y="1433761"/>
                  </a:lnTo>
                  <a:lnTo>
                    <a:pt x="0" y="1433761"/>
                  </a:lnTo>
                  <a:close/>
                </a:path>
              </a:pathLst>
            </a:custGeom>
            <a:solidFill>
              <a:srgbClr val="FFFFFF"/>
            </a:solidFill>
            <a:ln w="66675" cap="sq">
              <a:solidFill>
                <a:srgbClr val="666666"/>
              </a:solidFill>
              <a:prstDash val="solid"/>
              <a:miter/>
            </a:ln>
          </p:spPr>
        </p:sp>
        <p:sp>
          <p:nvSpPr>
            <p:cNvPr id="31" name="TextBox 31"/>
            <p:cNvSpPr txBox="1"/>
            <p:nvPr/>
          </p:nvSpPr>
          <p:spPr>
            <a:xfrm>
              <a:off x="0" y="-38100"/>
              <a:ext cx="1839831" cy="14718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637087" y="5184515"/>
            <a:ext cx="2486752" cy="1333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557"/>
              </a:lnSpc>
              <a:spcBef>
                <a:spcPct val="0"/>
              </a:spcBef>
            </a:pPr>
            <a:r>
              <a:rPr lang="en-US" sz="1297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Цементная </a:t>
            </a:r>
          </a:p>
          <a:p>
            <a:pPr marL="0" lvl="0" indent="0" algn="l">
              <a:lnSpc>
                <a:spcPts val="1557"/>
              </a:lnSpc>
              <a:spcBef>
                <a:spcPct val="0"/>
              </a:spcBef>
            </a:pPr>
            <a:r>
              <a:rPr lang="en-US" sz="1297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Керамическая </a:t>
            </a:r>
          </a:p>
          <a:p>
            <a:pPr marL="0" lvl="0" indent="0" algn="l">
              <a:lnSpc>
                <a:spcPts val="1557"/>
              </a:lnSpc>
              <a:spcBef>
                <a:spcPct val="0"/>
              </a:spcBef>
            </a:pPr>
            <a:r>
              <a:rPr lang="en-US" sz="1297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Кирпичная </a:t>
            </a:r>
          </a:p>
          <a:p>
            <a:pPr marL="0" lvl="0" indent="0" algn="l">
              <a:lnSpc>
                <a:spcPts val="1557"/>
              </a:lnSpc>
              <a:spcBef>
                <a:spcPct val="0"/>
              </a:spcBef>
            </a:pPr>
            <a:r>
              <a:rPr lang="en-US" sz="1297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Стекольная </a:t>
            </a:r>
          </a:p>
          <a:p>
            <a:pPr marL="0" lvl="0" indent="0" algn="l">
              <a:lnSpc>
                <a:spcPts val="1557"/>
              </a:lnSpc>
              <a:spcBef>
                <a:spcPct val="0"/>
              </a:spcBef>
            </a:pPr>
            <a:r>
              <a:rPr lang="en-US" sz="1297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Фарфоро-фаянсовая </a:t>
            </a:r>
          </a:p>
          <a:p>
            <a:pPr marL="0" lvl="0" indent="0" algn="l">
              <a:lnSpc>
                <a:spcPts val="1557"/>
              </a:lnSpc>
              <a:spcBef>
                <a:spcPct val="0"/>
              </a:spcBef>
            </a:pPr>
            <a:r>
              <a:rPr lang="en-US" sz="1297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Промышленность облицовочных материалов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518173" y="4573557"/>
            <a:ext cx="2724579" cy="496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21"/>
              </a:lnSpc>
              <a:spcBef>
                <a:spcPct val="0"/>
              </a:spcBef>
            </a:pPr>
            <a:r>
              <a:rPr lang="en-US" sz="1443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Промышленность стройматериалов</a:t>
            </a:r>
          </a:p>
        </p:txBody>
      </p:sp>
      <p:grpSp>
        <p:nvGrpSpPr>
          <p:cNvPr id="34" name="Group 34"/>
          <p:cNvGrpSpPr/>
          <p:nvPr/>
        </p:nvGrpSpPr>
        <p:grpSpPr>
          <a:xfrm>
            <a:off x="3764369" y="4492629"/>
            <a:ext cx="2965999" cy="2311371"/>
            <a:chOff x="0" y="0"/>
            <a:chExt cx="1839831" cy="1433761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1839831" cy="1433761"/>
            </a:xfrm>
            <a:custGeom>
              <a:avLst/>
              <a:gdLst/>
              <a:ahLst/>
              <a:cxnLst/>
              <a:rect l="l" t="t" r="r" b="b"/>
              <a:pathLst>
                <a:path w="1839831" h="1433761">
                  <a:moveTo>
                    <a:pt x="0" y="0"/>
                  </a:moveTo>
                  <a:lnTo>
                    <a:pt x="1839831" y="0"/>
                  </a:lnTo>
                  <a:lnTo>
                    <a:pt x="1839831" y="1433761"/>
                  </a:lnTo>
                  <a:lnTo>
                    <a:pt x="0" y="1433761"/>
                  </a:lnTo>
                  <a:close/>
                </a:path>
              </a:pathLst>
            </a:custGeom>
            <a:solidFill>
              <a:srgbClr val="A20E20"/>
            </a:solidFill>
            <a:ln w="66675" cap="sq">
              <a:solidFill>
                <a:srgbClr val="D10101"/>
              </a:solidFill>
              <a:prstDash val="solid"/>
              <a:miter/>
            </a:ln>
          </p:spPr>
        </p:sp>
        <p:sp>
          <p:nvSpPr>
            <p:cNvPr id="36" name="TextBox 36"/>
            <p:cNvSpPr txBox="1"/>
            <p:nvPr/>
          </p:nvSpPr>
          <p:spPr>
            <a:xfrm>
              <a:off x="0" y="-38100"/>
              <a:ext cx="1839831" cy="14718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3665058" y="4427921"/>
            <a:ext cx="2965999" cy="2311371"/>
            <a:chOff x="0" y="0"/>
            <a:chExt cx="1839831" cy="1433761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1839831" cy="1433761"/>
            </a:xfrm>
            <a:custGeom>
              <a:avLst/>
              <a:gdLst/>
              <a:ahLst/>
              <a:cxnLst/>
              <a:rect l="l" t="t" r="r" b="b"/>
              <a:pathLst>
                <a:path w="1839831" h="1433761">
                  <a:moveTo>
                    <a:pt x="0" y="0"/>
                  </a:moveTo>
                  <a:lnTo>
                    <a:pt x="1839831" y="0"/>
                  </a:lnTo>
                  <a:lnTo>
                    <a:pt x="1839831" y="1433761"/>
                  </a:lnTo>
                  <a:lnTo>
                    <a:pt x="0" y="1433761"/>
                  </a:lnTo>
                  <a:close/>
                </a:path>
              </a:pathLst>
            </a:custGeom>
            <a:solidFill>
              <a:srgbClr val="FFFFFF"/>
            </a:solidFill>
            <a:ln w="66675" cap="sq">
              <a:solidFill>
                <a:srgbClr val="666666"/>
              </a:solidFill>
              <a:prstDash val="solid"/>
              <a:miter/>
            </a:ln>
          </p:spPr>
        </p:sp>
        <p:sp>
          <p:nvSpPr>
            <p:cNvPr id="39" name="TextBox 39"/>
            <p:cNvSpPr txBox="1"/>
            <p:nvPr/>
          </p:nvSpPr>
          <p:spPr>
            <a:xfrm>
              <a:off x="0" y="-38100"/>
              <a:ext cx="1839831" cy="14718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0" name="TextBox 40"/>
          <p:cNvSpPr txBox="1"/>
          <p:nvPr/>
        </p:nvSpPr>
        <p:spPr>
          <a:xfrm>
            <a:off x="3917223" y="4891571"/>
            <a:ext cx="2514881" cy="1714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557"/>
              </a:lnSpc>
              <a:spcBef>
                <a:spcPct val="0"/>
              </a:spcBef>
            </a:pPr>
            <a:r>
              <a:rPr lang="en-US" sz="1297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Мукомольно-крупяная</a:t>
            </a:r>
          </a:p>
          <a:p>
            <a:pPr marL="0" lvl="0" indent="0" algn="l">
              <a:lnSpc>
                <a:spcPts val="1557"/>
              </a:lnSpc>
              <a:spcBef>
                <a:spcPct val="0"/>
              </a:spcBef>
            </a:pPr>
            <a:r>
              <a:rPr lang="en-US" sz="1297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Хлебопекарская</a:t>
            </a:r>
          </a:p>
          <a:p>
            <a:pPr marL="0" lvl="0" indent="0" algn="l">
              <a:lnSpc>
                <a:spcPts val="1557"/>
              </a:lnSpc>
              <a:spcBef>
                <a:spcPct val="0"/>
              </a:spcBef>
            </a:pPr>
            <a:r>
              <a:rPr lang="en-US" sz="1297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Кондитерская</a:t>
            </a:r>
          </a:p>
          <a:p>
            <a:pPr marL="0" lvl="0" indent="0" algn="l">
              <a:lnSpc>
                <a:spcPts val="1557"/>
              </a:lnSpc>
              <a:spcBef>
                <a:spcPct val="0"/>
              </a:spcBef>
            </a:pPr>
            <a:r>
              <a:rPr lang="en-US" sz="1297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Мясная</a:t>
            </a:r>
          </a:p>
          <a:p>
            <a:pPr marL="0" lvl="0" indent="0" algn="l">
              <a:lnSpc>
                <a:spcPts val="1557"/>
              </a:lnSpc>
              <a:spcBef>
                <a:spcPct val="0"/>
              </a:spcBef>
            </a:pPr>
            <a:r>
              <a:rPr lang="en-US" sz="1297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Молочная</a:t>
            </a:r>
          </a:p>
          <a:p>
            <a:pPr marL="0" lvl="0" indent="0" algn="l">
              <a:lnSpc>
                <a:spcPts val="1557"/>
              </a:lnSpc>
              <a:spcBef>
                <a:spcPct val="0"/>
              </a:spcBef>
            </a:pPr>
            <a:r>
              <a:rPr lang="en-US" sz="1297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Рыбная</a:t>
            </a:r>
          </a:p>
          <a:p>
            <a:pPr marL="0" lvl="0" indent="0" algn="l">
              <a:lnSpc>
                <a:spcPts val="1557"/>
              </a:lnSpc>
              <a:spcBef>
                <a:spcPct val="0"/>
              </a:spcBef>
            </a:pPr>
            <a:r>
              <a:rPr lang="en-US" sz="1297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Сахарная</a:t>
            </a:r>
          </a:p>
          <a:p>
            <a:pPr marL="0" lvl="0" indent="0" algn="l">
              <a:lnSpc>
                <a:spcPts val="1557"/>
              </a:lnSpc>
              <a:spcBef>
                <a:spcPct val="0"/>
              </a:spcBef>
            </a:pPr>
            <a:r>
              <a:rPr lang="en-US" sz="1297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Макаронная</a:t>
            </a:r>
          </a:p>
          <a:p>
            <a:pPr marL="0" lvl="0" indent="0" algn="l">
              <a:lnSpc>
                <a:spcPts val="1557"/>
              </a:lnSpc>
              <a:spcBef>
                <a:spcPct val="0"/>
              </a:spcBef>
            </a:pPr>
            <a:r>
              <a:rPr lang="en-US" sz="1297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Масложировая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4389277" y="4573557"/>
            <a:ext cx="1517560" cy="2562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21"/>
              </a:lnSpc>
              <a:spcBef>
                <a:spcPct val="0"/>
              </a:spcBef>
            </a:pPr>
            <a:r>
              <a:rPr lang="en-US" sz="1443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Пищевая</a:t>
            </a:r>
          </a:p>
        </p:txBody>
      </p:sp>
      <p:grpSp>
        <p:nvGrpSpPr>
          <p:cNvPr id="42" name="Group 42"/>
          <p:cNvGrpSpPr/>
          <p:nvPr/>
        </p:nvGrpSpPr>
        <p:grpSpPr>
          <a:xfrm>
            <a:off x="7031963" y="4492629"/>
            <a:ext cx="2965999" cy="2311371"/>
            <a:chOff x="0" y="0"/>
            <a:chExt cx="1839831" cy="1433761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1839831" cy="1433761"/>
            </a:xfrm>
            <a:custGeom>
              <a:avLst/>
              <a:gdLst/>
              <a:ahLst/>
              <a:cxnLst/>
              <a:rect l="l" t="t" r="r" b="b"/>
              <a:pathLst>
                <a:path w="1839831" h="1433761">
                  <a:moveTo>
                    <a:pt x="0" y="0"/>
                  </a:moveTo>
                  <a:lnTo>
                    <a:pt x="1839831" y="0"/>
                  </a:lnTo>
                  <a:lnTo>
                    <a:pt x="1839831" y="1433761"/>
                  </a:lnTo>
                  <a:lnTo>
                    <a:pt x="0" y="1433761"/>
                  </a:lnTo>
                  <a:close/>
                </a:path>
              </a:pathLst>
            </a:custGeom>
            <a:solidFill>
              <a:srgbClr val="A20E20"/>
            </a:solidFill>
            <a:ln w="66675" cap="sq">
              <a:solidFill>
                <a:srgbClr val="D10101"/>
              </a:solidFill>
              <a:prstDash val="solid"/>
              <a:miter/>
            </a:ln>
          </p:spPr>
        </p:sp>
        <p:sp>
          <p:nvSpPr>
            <p:cNvPr id="44" name="TextBox 44"/>
            <p:cNvSpPr txBox="1"/>
            <p:nvPr/>
          </p:nvSpPr>
          <p:spPr>
            <a:xfrm>
              <a:off x="0" y="-38100"/>
              <a:ext cx="1839831" cy="14718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6932653" y="4427921"/>
            <a:ext cx="2965999" cy="2311371"/>
            <a:chOff x="0" y="0"/>
            <a:chExt cx="1839831" cy="1433761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1839831" cy="1433761"/>
            </a:xfrm>
            <a:custGeom>
              <a:avLst/>
              <a:gdLst/>
              <a:ahLst/>
              <a:cxnLst/>
              <a:rect l="l" t="t" r="r" b="b"/>
              <a:pathLst>
                <a:path w="1839831" h="1433761">
                  <a:moveTo>
                    <a:pt x="0" y="0"/>
                  </a:moveTo>
                  <a:lnTo>
                    <a:pt x="1839831" y="0"/>
                  </a:lnTo>
                  <a:lnTo>
                    <a:pt x="1839831" y="1433761"/>
                  </a:lnTo>
                  <a:lnTo>
                    <a:pt x="0" y="1433761"/>
                  </a:lnTo>
                  <a:close/>
                </a:path>
              </a:pathLst>
            </a:custGeom>
            <a:solidFill>
              <a:srgbClr val="FFFFFF"/>
            </a:solidFill>
            <a:ln w="66675" cap="sq">
              <a:solidFill>
                <a:srgbClr val="666666"/>
              </a:solidFill>
              <a:prstDash val="solid"/>
              <a:miter/>
            </a:ln>
          </p:spPr>
        </p:sp>
        <p:sp>
          <p:nvSpPr>
            <p:cNvPr id="47" name="TextBox 47"/>
            <p:cNvSpPr txBox="1"/>
            <p:nvPr/>
          </p:nvSpPr>
          <p:spPr>
            <a:xfrm>
              <a:off x="0" y="-38100"/>
              <a:ext cx="1839831" cy="14718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8" name="TextBox 48"/>
          <p:cNvSpPr txBox="1"/>
          <p:nvPr/>
        </p:nvSpPr>
        <p:spPr>
          <a:xfrm>
            <a:off x="7120465" y="4963155"/>
            <a:ext cx="2542749" cy="952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557"/>
              </a:lnSpc>
              <a:spcBef>
                <a:spcPct val="0"/>
              </a:spcBef>
            </a:pPr>
            <a:r>
              <a:rPr lang="en-US" sz="1297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Деревообработка </a:t>
            </a:r>
          </a:p>
          <a:p>
            <a:pPr marL="0" lvl="0" indent="0" algn="l">
              <a:lnSpc>
                <a:spcPts val="1557"/>
              </a:lnSpc>
              <a:spcBef>
                <a:spcPct val="0"/>
              </a:spcBef>
            </a:pPr>
            <a:r>
              <a:rPr lang="en-US" sz="1297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Мебельная </a:t>
            </a:r>
          </a:p>
          <a:p>
            <a:pPr marL="0" lvl="0" indent="0" algn="l">
              <a:lnSpc>
                <a:spcPts val="1557"/>
              </a:lnSpc>
              <a:spcBef>
                <a:spcPct val="0"/>
              </a:spcBef>
            </a:pPr>
            <a:r>
              <a:rPr lang="en-US" sz="1297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Целлюлозно-бумажная </a:t>
            </a:r>
          </a:p>
          <a:p>
            <a:pPr marL="0" lvl="0" indent="0" algn="l">
              <a:lnSpc>
                <a:spcPts val="1557"/>
              </a:lnSpc>
              <a:spcBef>
                <a:spcPct val="0"/>
              </a:spcBef>
            </a:pPr>
            <a:r>
              <a:rPr lang="en-US" sz="1297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Полиграфическая </a:t>
            </a:r>
          </a:p>
          <a:p>
            <a:pPr marL="0" lvl="0" indent="0" algn="l">
              <a:lnSpc>
                <a:spcPts val="1557"/>
              </a:lnSpc>
              <a:spcBef>
                <a:spcPct val="0"/>
              </a:spcBef>
            </a:pPr>
            <a:r>
              <a:rPr lang="en-US" sz="1297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Лесохимическая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7656872" y="4573557"/>
            <a:ext cx="1517560" cy="2562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21"/>
              </a:lnSpc>
              <a:spcBef>
                <a:spcPct val="0"/>
              </a:spcBef>
            </a:pPr>
            <a:r>
              <a:rPr lang="en-US" sz="1443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Лесная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756000" y="373270"/>
            <a:ext cx="9384966" cy="688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49"/>
              </a:lnSpc>
            </a:pPr>
            <a:r>
              <a:rPr lang="en-US" sz="2499" b="1" spc="5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СФЕРЫ ПРИМЕНЕНИЯ ПЧ</a:t>
            </a:r>
          </a:p>
          <a:p>
            <a:pPr marL="0" lvl="0" indent="0" algn="l">
              <a:lnSpc>
                <a:spcPts val="2749"/>
              </a:lnSpc>
              <a:spcBef>
                <a:spcPct val="0"/>
              </a:spcBef>
            </a:pPr>
            <a:r>
              <a:rPr lang="en-US" sz="2499" b="1" spc="5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В ОТРАСЛЯХ ПРОМЫШЛЕННОСТИ</a:t>
            </a:r>
          </a:p>
        </p:txBody>
      </p:sp>
      <p:sp>
        <p:nvSpPr>
          <p:cNvPr id="51" name="Freeform 51">
            <a:hlinkClick r:id="rId2" tooltip="https://www.ruselkom.ru"/>
          </p:cNvPr>
          <p:cNvSpPr/>
          <p:nvPr/>
        </p:nvSpPr>
        <p:spPr>
          <a:xfrm>
            <a:off x="9222739" y="231892"/>
            <a:ext cx="1000664" cy="443129"/>
          </a:xfrm>
          <a:custGeom>
            <a:avLst/>
            <a:gdLst/>
            <a:ahLst/>
            <a:cxnLst/>
            <a:rect l="l" t="t" r="r" b="b"/>
            <a:pathLst>
              <a:path w="1000664" h="443129">
                <a:moveTo>
                  <a:pt x="0" y="0"/>
                </a:moveTo>
                <a:lnTo>
                  <a:pt x="1000664" y="0"/>
                </a:lnTo>
                <a:lnTo>
                  <a:pt x="1000664" y="443129"/>
                </a:lnTo>
                <a:lnTo>
                  <a:pt x="0" y="44312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28794"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23471" y="1983765"/>
            <a:ext cx="1595313" cy="2256586"/>
            <a:chOff x="0" y="0"/>
            <a:chExt cx="384417" cy="54376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84417" cy="543761"/>
            </a:xfrm>
            <a:custGeom>
              <a:avLst/>
              <a:gdLst/>
              <a:ahLst/>
              <a:cxnLst/>
              <a:rect l="l" t="t" r="r" b="b"/>
              <a:pathLst>
                <a:path w="384417" h="543761">
                  <a:moveTo>
                    <a:pt x="150440" y="0"/>
                  </a:moveTo>
                  <a:lnTo>
                    <a:pt x="233976" y="0"/>
                  </a:lnTo>
                  <a:cubicBezTo>
                    <a:pt x="317062" y="0"/>
                    <a:pt x="384417" y="67354"/>
                    <a:pt x="384417" y="150440"/>
                  </a:cubicBezTo>
                  <a:lnTo>
                    <a:pt x="384417" y="393321"/>
                  </a:lnTo>
                  <a:cubicBezTo>
                    <a:pt x="384417" y="476407"/>
                    <a:pt x="317062" y="543761"/>
                    <a:pt x="233976" y="543761"/>
                  </a:cubicBezTo>
                  <a:lnTo>
                    <a:pt x="150440" y="543761"/>
                  </a:lnTo>
                  <a:cubicBezTo>
                    <a:pt x="67354" y="543761"/>
                    <a:pt x="0" y="476407"/>
                    <a:pt x="0" y="393321"/>
                  </a:cubicBezTo>
                  <a:lnTo>
                    <a:pt x="0" y="150440"/>
                  </a:lnTo>
                  <a:cubicBezTo>
                    <a:pt x="0" y="67354"/>
                    <a:pt x="67354" y="0"/>
                    <a:pt x="150440" y="0"/>
                  </a:cubicBezTo>
                  <a:close/>
                </a:path>
              </a:pathLst>
            </a:custGeom>
            <a:solidFill>
              <a:srgbClr val="EDEAE9">
                <a:alpha val="69804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384417" cy="562811"/>
            </a:xfrm>
            <a:prstGeom prst="rect">
              <a:avLst/>
            </a:prstGeom>
          </p:spPr>
          <p:txBody>
            <a:bodyPr lIns="29356" tIns="29356" rIns="29356" bIns="29356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flipV="1">
            <a:off x="367340" y="3802649"/>
            <a:ext cx="1578183" cy="311691"/>
          </a:xfrm>
          <a:custGeom>
            <a:avLst/>
            <a:gdLst/>
            <a:ahLst/>
            <a:cxnLst/>
            <a:rect l="l" t="t" r="r" b="b"/>
            <a:pathLst>
              <a:path w="1578183" h="311691">
                <a:moveTo>
                  <a:pt x="0" y="311691"/>
                </a:moveTo>
                <a:lnTo>
                  <a:pt x="1578183" y="311691"/>
                </a:lnTo>
                <a:lnTo>
                  <a:pt x="1578183" y="0"/>
                </a:lnTo>
                <a:lnTo>
                  <a:pt x="0" y="0"/>
                </a:lnTo>
                <a:lnTo>
                  <a:pt x="0" y="311691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5285352" y="1983765"/>
            <a:ext cx="1586211" cy="2258020"/>
            <a:chOff x="0" y="0"/>
            <a:chExt cx="381981" cy="54376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81981" cy="543761"/>
            </a:xfrm>
            <a:custGeom>
              <a:avLst/>
              <a:gdLst/>
              <a:ahLst/>
              <a:cxnLst/>
              <a:rect l="l" t="t" r="r" b="b"/>
              <a:pathLst>
                <a:path w="381981" h="543761">
                  <a:moveTo>
                    <a:pt x="151304" y="0"/>
                  </a:moveTo>
                  <a:lnTo>
                    <a:pt x="230677" y="0"/>
                  </a:lnTo>
                  <a:cubicBezTo>
                    <a:pt x="270805" y="0"/>
                    <a:pt x="309290" y="15941"/>
                    <a:pt x="337665" y="44316"/>
                  </a:cubicBezTo>
                  <a:cubicBezTo>
                    <a:pt x="366040" y="72691"/>
                    <a:pt x="381981" y="111175"/>
                    <a:pt x="381981" y="151304"/>
                  </a:cubicBezTo>
                  <a:lnTo>
                    <a:pt x="381981" y="392457"/>
                  </a:lnTo>
                  <a:cubicBezTo>
                    <a:pt x="381981" y="432586"/>
                    <a:pt x="366040" y="471070"/>
                    <a:pt x="337665" y="499445"/>
                  </a:cubicBezTo>
                  <a:cubicBezTo>
                    <a:pt x="309290" y="527820"/>
                    <a:pt x="270805" y="543761"/>
                    <a:pt x="230677" y="543761"/>
                  </a:cubicBezTo>
                  <a:lnTo>
                    <a:pt x="151304" y="543761"/>
                  </a:lnTo>
                  <a:cubicBezTo>
                    <a:pt x="111175" y="543761"/>
                    <a:pt x="72691" y="527820"/>
                    <a:pt x="44316" y="499445"/>
                  </a:cubicBezTo>
                  <a:cubicBezTo>
                    <a:pt x="15941" y="471070"/>
                    <a:pt x="0" y="432586"/>
                    <a:pt x="0" y="392457"/>
                  </a:cubicBezTo>
                  <a:lnTo>
                    <a:pt x="0" y="151304"/>
                  </a:lnTo>
                  <a:cubicBezTo>
                    <a:pt x="0" y="111175"/>
                    <a:pt x="15941" y="72691"/>
                    <a:pt x="44316" y="44316"/>
                  </a:cubicBezTo>
                  <a:cubicBezTo>
                    <a:pt x="72691" y="15941"/>
                    <a:pt x="111175" y="0"/>
                    <a:pt x="151304" y="0"/>
                  </a:cubicBezTo>
                  <a:close/>
                </a:path>
              </a:pathLst>
            </a:custGeom>
            <a:solidFill>
              <a:srgbClr val="EDEAE9">
                <a:alpha val="69804"/>
              </a:srgbClr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381981" cy="562811"/>
            </a:xfrm>
            <a:prstGeom prst="rect">
              <a:avLst/>
            </a:prstGeom>
          </p:spPr>
          <p:txBody>
            <a:bodyPr lIns="29356" tIns="29356" rIns="29356" bIns="29356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flipV="1">
            <a:off x="5285352" y="3872688"/>
            <a:ext cx="1563138" cy="308720"/>
          </a:xfrm>
          <a:custGeom>
            <a:avLst/>
            <a:gdLst/>
            <a:ahLst/>
            <a:cxnLst/>
            <a:rect l="l" t="t" r="r" b="b"/>
            <a:pathLst>
              <a:path w="1563138" h="308720">
                <a:moveTo>
                  <a:pt x="0" y="308719"/>
                </a:moveTo>
                <a:lnTo>
                  <a:pt x="1563137" y="308719"/>
                </a:lnTo>
                <a:lnTo>
                  <a:pt x="1563137" y="0"/>
                </a:lnTo>
                <a:lnTo>
                  <a:pt x="0" y="0"/>
                </a:lnTo>
                <a:lnTo>
                  <a:pt x="0" y="308719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0" y="0"/>
            <a:ext cx="4895842" cy="1289376"/>
            <a:chOff x="0" y="0"/>
            <a:chExt cx="2725578" cy="71781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725578" cy="717812"/>
            </a:xfrm>
            <a:custGeom>
              <a:avLst/>
              <a:gdLst/>
              <a:ahLst/>
              <a:cxnLst/>
              <a:rect l="l" t="t" r="r" b="b"/>
              <a:pathLst>
                <a:path w="2725578" h="717812">
                  <a:moveTo>
                    <a:pt x="0" y="0"/>
                  </a:moveTo>
                  <a:lnTo>
                    <a:pt x="2725578" y="0"/>
                  </a:lnTo>
                  <a:lnTo>
                    <a:pt x="2725578" y="717812"/>
                  </a:lnTo>
                  <a:lnTo>
                    <a:pt x="0" y="71781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2" name="Freeform 12"/>
          <p:cNvSpPr/>
          <p:nvPr/>
        </p:nvSpPr>
        <p:spPr>
          <a:xfrm>
            <a:off x="-299890" y="1655737"/>
            <a:ext cx="2133072" cy="2458604"/>
          </a:xfrm>
          <a:custGeom>
            <a:avLst/>
            <a:gdLst/>
            <a:ahLst/>
            <a:cxnLst/>
            <a:rect l="l" t="t" r="r" b="b"/>
            <a:pathLst>
              <a:path w="2133072" h="2458604">
                <a:moveTo>
                  <a:pt x="0" y="0"/>
                </a:moveTo>
                <a:lnTo>
                  <a:pt x="2133073" y="0"/>
                </a:lnTo>
                <a:lnTo>
                  <a:pt x="2133073" y="2458603"/>
                </a:lnTo>
                <a:lnTo>
                  <a:pt x="0" y="24586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36546" b="-18467"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4945058" y="1571752"/>
            <a:ext cx="2150596" cy="2668599"/>
          </a:xfrm>
          <a:custGeom>
            <a:avLst/>
            <a:gdLst/>
            <a:ahLst/>
            <a:cxnLst/>
            <a:rect l="l" t="t" r="r" b="b"/>
            <a:pathLst>
              <a:path w="2150596" h="2668599">
                <a:moveTo>
                  <a:pt x="0" y="0"/>
                </a:moveTo>
                <a:lnTo>
                  <a:pt x="2150597" y="0"/>
                </a:lnTo>
                <a:lnTo>
                  <a:pt x="2150597" y="2668598"/>
                </a:lnTo>
                <a:lnTo>
                  <a:pt x="0" y="266859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20959"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5024260" y="5216943"/>
            <a:ext cx="102079" cy="102079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10000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29356" tIns="29356" rIns="29356" bIns="29356" rtlCol="0" anchor="ctr"/>
            <a:lstStyle/>
            <a:p>
              <a:pPr algn="ctr">
                <a:lnSpc>
                  <a:spcPts val="1213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5024260" y="5662017"/>
            <a:ext cx="102079" cy="102079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10000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29356" tIns="29356" rIns="29356" bIns="29356" rtlCol="0" anchor="ctr"/>
            <a:lstStyle/>
            <a:p>
              <a:pPr algn="ctr">
                <a:lnSpc>
                  <a:spcPts val="1213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5024260" y="6024200"/>
            <a:ext cx="102079" cy="102079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10000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29356" tIns="29356" rIns="29356" bIns="29356" rtlCol="0" anchor="ctr"/>
            <a:lstStyle/>
            <a:p>
              <a:pPr algn="ctr">
                <a:lnSpc>
                  <a:spcPts val="1213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367340" y="5216943"/>
            <a:ext cx="102079" cy="102079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10000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29356" tIns="29356" rIns="29356" bIns="29356" rtlCol="0" anchor="ctr"/>
            <a:lstStyle/>
            <a:p>
              <a:pPr algn="ctr">
                <a:lnSpc>
                  <a:spcPts val="1213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367340" y="5680972"/>
            <a:ext cx="102079" cy="102079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10000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29356" tIns="29356" rIns="29356" bIns="29356" rtlCol="0" anchor="ctr"/>
            <a:lstStyle/>
            <a:p>
              <a:pPr algn="ctr">
                <a:lnSpc>
                  <a:spcPts val="1213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367340" y="6024200"/>
            <a:ext cx="102079" cy="102079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10000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29356" tIns="29356" rIns="29356" bIns="29356" rtlCol="0" anchor="ctr"/>
            <a:lstStyle/>
            <a:p>
              <a:pPr algn="ctr">
                <a:lnSpc>
                  <a:spcPts val="1213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367340" y="6488229"/>
            <a:ext cx="102079" cy="102079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10000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29356" tIns="29356" rIns="29356" bIns="29356" rtlCol="0" anchor="ctr"/>
            <a:lstStyle/>
            <a:p>
              <a:pPr algn="ctr">
                <a:lnSpc>
                  <a:spcPts val="1213"/>
                </a:lnSpc>
              </a:pPr>
              <a:endParaRPr/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609072" y="4467621"/>
            <a:ext cx="1224110" cy="191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0"/>
              </a:lnSpc>
            </a:pPr>
            <a:r>
              <a:rPr lang="en-US" sz="11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КОМПАКТНЫЙ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464864" y="4362178"/>
            <a:ext cx="1512527" cy="130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77"/>
              </a:lnSpc>
              <a:spcBef>
                <a:spcPct val="0"/>
              </a:spcBef>
            </a:pPr>
            <a:r>
              <a:rPr lang="en-US" sz="116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INVT GD20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5292607" y="4467621"/>
            <a:ext cx="1455498" cy="191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0"/>
              </a:lnSpc>
            </a:pPr>
            <a:r>
              <a:rPr lang="en-US" sz="11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УНИВЕРСАЛЬНЫЙ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5322193" y="4362178"/>
            <a:ext cx="1512527" cy="130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77"/>
              </a:lnSpc>
              <a:spcBef>
                <a:spcPct val="0"/>
              </a:spcBef>
            </a:pPr>
            <a:r>
              <a:rPr lang="en-US" sz="116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INVT GD200A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621819" y="5179779"/>
            <a:ext cx="4250156" cy="1624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320"/>
              </a:lnSpc>
              <a:spcBef>
                <a:spcPct val="0"/>
              </a:spcBef>
            </a:pPr>
            <a:r>
              <a:rPr lang="en-US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Р</a:t>
            </a:r>
            <a:r>
              <a:rPr lang="en-US" sz="1200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ешение для малой мощности и низкого энергопотребления </a:t>
            </a:r>
          </a:p>
          <a:p>
            <a:pPr marL="0" lvl="0" indent="0" algn="l">
              <a:lnSpc>
                <a:spcPts val="1320"/>
              </a:lnSpc>
              <a:spcBef>
                <a:spcPct val="0"/>
              </a:spcBef>
            </a:pPr>
            <a:endParaRPr lang="en-US" sz="1200" u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>
              <a:lnSpc>
                <a:spcPts val="1320"/>
              </a:lnSpc>
              <a:spcBef>
                <a:spcPct val="0"/>
              </a:spcBef>
            </a:pPr>
            <a:r>
              <a:rPr lang="en-US" sz="1200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Встроенный тормозной модуль</a:t>
            </a:r>
          </a:p>
          <a:p>
            <a:pPr marL="0" lvl="0" indent="0" algn="l">
              <a:lnSpc>
                <a:spcPts val="1320"/>
              </a:lnSpc>
              <a:spcBef>
                <a:spcPct val="0"/>
              </a:spcBef>
            </a:pPr>
            <a:endParaRPr lang="en-US" sz="1200" u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>
              <a:lnSpc>
                <a:spcPts val="1320"/>
              </a:lnSpc>
              <a:spcBef>
                <a:spcPct val="0"/>
              </a:spcBef>
            </a:pPr>
            <a:r>
              <a:rPr lang="en-US" sz="1200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EMC фильтр класса С3 </a:t>
            </a:r>
          </a:p>
          <a:p>
            <a:pPr marL="0" lvl="0" indent="0" algn="l">
              <a:lnSpc>
                <a:spcPts val="1320"/>
              </a:lnSpc>
              <a:spcBef>
                <a:spcPct val="0"/>
              </a:spcBef>
            </a:pPr>
            <a:r>
              <a:rPr lang="en-US" sz="1200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(высокая степень защиты от помех)</a:t>
            </a:r>
          </a:p>
          <a:p>
            <a:pPr marL="0" lvl="0" indent="0" algn="l">
              <a:lnSpc>
                <a:spcPts val="1320"/>
              </a:lnSpc>
              <a:spcBef>
                <a:spcPct val="0"/>
              </a:spcBef>
            </a:pPr>
            <a:endParaRPr lang="en-US" sz="1200" u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>
              <a:lnSpc>
                <a:spcPts val="1320"/>
              </a:lnSpc>
              <a:spcBef>
                <a:spcPct val="0"/>
              </a:spcBef>
            </a:pPr>
            <a:r>
              <a:rPr lang="en-US" sz="1200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Многофункциональная клавиатура – быстрый доступ ко всем параметрам пользователя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5278625" y="5179779"/>
            <a:ext cx="4553107" cy="1300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320"/>
              </a:lnSpc>
              <a:spcBef>
                <a:spcPct val="0"/>
              </a:spcBef>
            </a:pPr>
            <a:r>
              <a:rPr lang="en-US" sz="1200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Адаптация к жестким сетям, температуре, </a:t>
            </a:r>
          </a:p>
          <a:p>
            <a:pPr marL="0" lvl="0" indent="0" algn="l">
              <a:lnSpc>
                <a:spcPts val="1320"/>
              </a:lnSpc>
              <a:spcBef>
                <a:spcPct val="0"/>
              </a:spcBef>
            </a:pPr>
            <a:r>
              <a:rPr lang="en-US" sz="1200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влажности и пыли</a:t>
            </a:r>
          </a:p>
          <a:p>
            <a:pPr marL="0" lvl="0" indent="0" algn="l">
              <a:lnSpc>
                <a:spcPts val="1320"/>
              </a:lnSpc>
              <a:spcBef>
                <a:spcPct val="0"/>
              </a:spcBef>
            </a:pPr>
            <a:endParaRPr lang="en-US" sz="1200" u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>
              <a:lnSpc>
                <a:spcPts val="1320"/>
              </a:lnSpc>
              <a:spcBef>
                <a:spcPct val="0"/>
              </a:spcBef>
            </a:pPr>
            <a:r>
              <a:rPr lang="en-US" sz="1200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Спящий режим</a:t>
            </a:r>
          </a:p>
          <a:p>
            <a:pPr marL="0" lvl="0" indent="0" algn="l">
              <a:lnSpc>
                <a:spcPts val="1320"/>
              </a:lnSpc>
              <a:spcBef>
                <a:spcPct val="0"/>
              </a:spcBef>
            </a:pPr>
            <a:endParaRPr lang="en-US" sz="1200" u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>
              <a:lnSpc>
                <a:spcPts val="1320"/>
              </a:lnSpc>
              <a:spcBef>
                <a:spcPct val="0"/>
              </a:spcBef>
            </a:pPr>
            <a:r>
              <a:rPr lang="en-US" sz="1200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Рациональный монтаж: настенный, напольный, а так же фланцевый — могут устанавливаться наклонно один над другим.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2275470" y="1983765"/>
            <a:ext cx="2546784" cy="2095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557"/>
              </a:lnSpc>
              <a:spcBef>
                <a:spcPct val="0"/>
              </a:spcBef>
            </a:pPr>
            <a:r>
              <a:rPr lang="en-US" sz="1297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GD</a:t>
            </a:r>
            <a:r>
              <a:rPr lang="en-US" sz="1297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20 — универсальный преобразователь частоты для насосной и обще-промышленной нагрузки. </a:t>
            </a:r>
          </a:p>
          <a:p>
            <a:pPr marL="0" lvl="0" indent="0" algn="l">
              <a:lnSpc>
                <a:spcPts val="1557"/>
              </a:lnSpc>
              <a:spcBef>
                <a:spcPct val="0"/>
              </a:spcBef>
            </a:pPr>
            <a:r>
              <a:rPr lang="en-US" sz="1297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Компактная серия: высокопроизводительные, миниатюрные, с векторным и скалярным алгоритмом управления, современным дизайном и креплением на DIN-рейку.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7143280" y="1993290"/>
            <a:ext cx="3050246" cy="23601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429"/>
              </a:lnSpc>
            </a:pPr>
            <a:r>
              <a:rPr lang="en-US" sz="12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GD</a:t>
            </a:r>
            <a:r>
              <a:rPr lang="en-US" sz="1299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200А — универсальный преобразователь частоты общепромышленного назначения. Широкие возможности управления асинхронными электродвигателями, обеспечивает точную автоматическую подстройку параметров под вращающийся или неподвижный двигатель, допускает управление несколькими электродвигателями.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756000" y="401808"/>
            <a:ext cx="3968515" cy="949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499"/>
              </a:lnSpc>
            </a:pPr>
            <a:r>
              <a:rPr lang="en-US" sz="2499" b="1" u="none" strike="noStrike" spc="2">
                <a:solidFill>
                  <a:srgbClr val="A20E2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Cтандарты качества </a:t>
            </a:r>
            <a:r>
              <a:rPr lang="en-US" sz="2499" b="1" u="none" strike="noStrike" spc="2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энергоэффективности инженерных систем</a:t>
            </a:r>
          </a:p>
        </p:txBody>
      </p:sp>
      <p:sp>
        <p:nvSpPr>
          <p:cNvPr id="44" name="Freeform 44">
            <a:hlinkClick r:id="rId5" tooltip="https://www.ruselkom.ru"/>
          </p:cNvPr>
          <p:cNvSpPr/>
          <p:nvPr/>
        </p:nvSpPr>
        <p:spPr>
          <a:xfrm>
            <a:off x="9222739" y="231892"/>
            <a:ext cx="1000664" cy="443129"/>
          </a:xfrm>
          <a:custGeom>
            <a:avLst/>
            <a:gdLst/>
            <a:ahLst/>
            <a:cxnLst/>
            <a:rect l="l" t="t" r="r" b="b"/>
            <a:pathLst>
              <a:path w="1000664" h="443129">
                <a:moveTo>
                  <a:pt x="0" y="0"/>
                </a:moveTo>
                <a:lnTo>
                  <a:pt x="1000664" y="0"/>
                </a:lnTo>
                <a:lnTo>
                  <a:pt x="1000664" y="443129"/>
                </a:lnTo>
                <a:lnTo>
                  <a:pt x="0" y="44312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b="-28794"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23471" y="1983765"/>
            <a:ext cx="1595313" cy="2256586"/>
            <a:chOff x="0" y="0"/>
            <a:chExt cx="384417" cy="54376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84417" cy="543761"/>
            </a:xfrm>
            <a:custGeom>
              <a:avLst/>
              <a:gdLst/>
              <a:ahLst/>
              <a:cxnLst/>
              <a:rect l="l" t="t" r="r" b="b"/>
              <a:pathLst>
                <a:path w="384417" h="543761">
                  <a:moveTo>
                    <a:pt x="150440" y="0"/>
                  </a:moveTo>
                  <a:lnTo>
                    <a:pt x="233976" y="0"/>
                  </a:lnTo>
                  <a:cubicBezTo>
                    <a:pt x="317062" y="0"/>
                    <a:pt x="384417" y="67354"/>
                    <a:pt x="384417" y="150440"/>
                  </a:cubicBezTo>
                  <a:lnTo>
                    <a:pt x="384417" y="393321"/>
                  </a:lnTo>
                  <a:cubicBezTo>
                    <a:pt x="384417" y="476407"/>
                    <a:pt x="317062" y="543761"/>
                    <a:pt x="233976" y="543761"/>
                  </a:cubicBezTo>
                  <a:lnTo>
                    <a:pt x="150440" y="543761"/>
                  </a:lnTo>
                  <a:cubicBezTo>
                    <a:pt x="67354" y="543761"/>
                    <a:pt x="0" y="476407"/>
                    <a:pt x="0" y="393321"/>
                  </a:cubicBezTo>
                  <a:lnTo>
                    <a:pt x="0" y="150440"/>
                  </a:lnTo>
                  <a:cubicBezTo>
                    <a:pt x="0" y="67354"/>
                    <a:pt x="67354" y="0"/>
                    <a:pt x="150440" y="0"/>
                  </a:cubicBezTo>
                  <a:close/>
                </a:path>
              </a:pathLst>
            </a:custGeom>
            <a:solidFill>
              <a:srgbClr val="EDEAE9">
                <a:alpha val="69804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384417" cy="562811"/>
            </a:xfrm>
            <a:prstGeom prst="rect">
              <a:avLst/>
            </a:prstGeom>
          </p:spPr>
          <p:txBody>
            <a:bodyPr lIns="29356" tIns="29356" rIns="29356" bIns="29356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flipV="1">
            <a:off x="367340" y="3802649"/>
            <a:ext cx="1578183" cy="311691"/>
          </a:xfrm>
          <a:custGeom>
            <a:avLst/>
            <a:gdLst/>
            <a:ahLst/>
            <a:cxnLst/>
            <a:rect l="l" t="t" r="r" b="b"/>
            <a:pathLst>
              <a:path w="1578183" h="311691">
                <a:moveTo>
                  <a:pt x="0" y="311691"/>
                </a:moveTo>
                <a:lnTo>
                  <a:pt x="1578183" y="311691"/>
                </a:lnTo>
                <a:lnTo>
                  <a:pt x="1578183" y="0"/>
                </a:lnTo>
                <a:lnTo>
                  <a:pt x="0" y="0"/>
                </a:lnTo>
                <a:lnTo>
                  <a:pt x="0" y="311691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5285352" y="1983765"/>
            <a:ext cx="1586211" cy="2258020"/>
            <a:chOff x="0" y="0"/>
            <a:chExt cx="381981" cy="54376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81981" cy="543761"/>
            </a:xfrm>
            <a:custGeom>
              <a:avLst/>
              <a:gdLst/>
              <a:ahLst/>
              <a:cxnLst/>
              <a:rect l="l" t="t" r="r" b="b"/>
              <a:pathLst>
                <a:path w="381981" h="543761">
                  <a:moveTo>
                    <a:pt x="151304" y="0"/>
                  </a:moveTo>
                  <a:lnTo>
                    <a:pt x="230677" y="0"/>
                  </a:lnTo>
                  <a:cubicBezTo>
                    <a:pt x="270805" y="0"/>
                    <a:pt x="309290" y="15941"/>
                    <a:pt x="337665" y="44316"/>
                  </a:cubicBezTo>
                  <a:cubicBezTo>
                    <a:pt x="366040" y="72691"/>
                    <a:pt x="381981" y="111175"/>
                    <a:pt x="381981" y="151304"/>
                  </a:cubicBezTo>
                  <a:lnTo>
                    <a:pt x="381981" y="392457"/>
                  </a:lnTo>
                  <a:cubicBezTo>
                    <a:pt x="381981" y="432586"/>
                    <a:pt x="366040" y="471070"/>
                    <a:pt x="337665" y="499445"/>
                  </a:cubicBezTo>
                  <a:cubicBezTo>
                    <a:pt x="309290" y="527820"/>
                    <a:pt x="270805" y="543761"/>
                    <a:pt x="230677" y="543761"/>
                  </a:cubicBezTo>
                  <a:lnTo>
                    <a:pt x="151304" y="543761"/>
                  </a:lnTo>
                  <a:cubicBezTo>
                    <a:pt x="111175" y="543761"/>
                    <a:pt x="72691" y="527820"/>
                    <a:pt x="44316" y="499445"/>
                  </a:cubicBezTo>
                  <a:cubicBezTo>
                    <a:pt x="15941" y="471070"/>
                    <a:pt x="0" y="432586"/>
                    <a:pt x="0" y="392457"/>
                  </a:cubicBezTo>
                  <a:lnTo>
                    <a:pt x="0" y="151304"/>
                  </a:lnTo>
                  <a:cubicBezTo>
                    <a:pt x="0" y="111175"/>
                    <a:pt x="15941" y="72691"/>
                    <a:pt x="44316" y="44316"/>
                  </a:cubicBezTo>
                  <a:cubicBezTo>
                    <a:pt x="72691" y="15941"/>
                    <a:pt x="111175" y="0"/>
                    <a:pt x="151304" y="0"/>
                  </a:cubicBezTo>
                  <a:close/>
                </a:path>
              </a:pathLst>
            </a:custGeom>
            <a:solidFill>
              <a:srgbClr val="EDEAE9">
                <a:alpha val="69804"/>
              </a:srgbClr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381981" cy="562811"/>
            </a:xfrm>
            <a:prstGeom prst="rect">
              <a:avLst/>
            </a:prstGeom>
          </p:spPr>
          <p:txBody>
            <a:bodyPr lIns="29356" tIns="29356" rIns="29356" bIns="29356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5375513" y="1548689"/>
            <a:ext cx="1401418" cy="2632719"/>
          </a:xfrm>
          <a:custGeom>
            <a:avLst/>
            <a:gdLst/>
            <a:ahLst/>
            <a:cxnLst/>
            <a:rect l="l" t="t" r="r" b="b"/>
            <a:pathLst>
              <a:path w="1401418" h="2632719">
                <a:moveTo>
                  <a:pt x="0" y="0"/>
                </a:moveTo>
                <a:lnTo>
                  <a:pt x="1401418" y="0"/>
                </a:lnTo>
                <a:lnTo>
                  <a:pt x="1401418" y="2632718"/>
                </a:lnTo>
                <a:lnTo>
                  <a:pt x="0" y="26327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1411" r="-58789" b="-17214"/>
            </a:stretch>
          </a:blipFill>
        </p:spPr>
      </p:sp>
      <p:sp>
        <p:nvSpPr>
          <p:cNvPr id="10" name="Freeform 10"/>
          <p:cNvSpPr/>
          <p:nvPr/>
        </p:nvSpPr>
        <p:spPr>
          <a:xfrm flipV="1">
            <a:off x="5285352" y="3872688"/>
            <a:ext cx="1563138" cy="308720"/>
          </a:xfrm>
          <a:custGeom>
            <a:avLst/>
            <a:gdLst/>
            <a:ahLst/>
            <a:cxnLst/>
            <a:rect l="l" t="t" r="r" b="b"/>
            <a:pathLst>
              <a:path w="1563138" h="308720">
                <a:moveTo>
                  <a:pt x="0" y="308719"/>
                </a:moveTo>
                <a:lnTo>
                  <a:pt x="1563137" y="308719"/>
                </a:lnTo>
                <a:lnTo>
                  <a:pt x="1563137" y="0"/>
                </a:lnTo>
                <a:lnTo>
                  <a:pt x="0" y="0"/>
                </a:lnTo>
                <a:lnTo>
                  <a:pt x="0" y="308719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0" y="0"/>
            <a:ext cx="4895842" cy="1289376"/>
            <a:chOff x="0" y="0"/>
            <a:chExt cx="2725578" cy="71781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725578" cy="717812"/>
            </a:xfrm>
            <a:custGeom>
              <a:avLst/>
              <a:gdLst/>
              <a:ahLst/>
              <a:cxnLst/>
              <a:rect l="l" t="t" r="r" b="b"/>
              <a:pathLst>
                <a:path w="2725578" h="717812">
                  <a:moveTo>
                    <a:pt x="0" y="0"/>
                  </a:moveTo>
                  <a:lnTo>
                    <a:pt x="2725578" y="0"/>
                  </a:lnTo>
                  <a:lnTo>
                    <a:pt x="2725578" y="717812"/>
                  </a:lnTo>
                  <a:lnTo>
                    <a:pt x="0" y="71781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5339171" y="4464235"/>
            <a:ext cx="1455498" cy="191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0"/>
              </a:lnSpc>
            </a:pPr>
            <a:r>
              <a:rPr lang="en-US" sz="11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КРАНОВЫЙ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319958" y="4362178"/>
            <a:ext cx="1512527" cy="130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77"/>
              </a:lnSpc>
              <a:spcBef>
                <a:spcPct val="0"/>
              </a:spcBef>
            </a:pPr>
            <a:r>
              <a:rPr lang="en-US" sz="116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INVT GD350-19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00168" y="4362178"/>
            <a:ext cx="1512527" cy="130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77"/>
              </a:lnSpc>
              <a:spcBef>
                <a:spcPct val="0"/>
              </a:spcBef>
            </a:pPr>
            <a:r>
              <a:rPr lang="en-US" sz="116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INVT GD350A</a:t>
            </a:r>
          </a:p>
        </p:txBody>
      </p:sp>
      <p:sp>
        <p:nvSpPr>
          <p:cNvPr id="16" name="Freeform 16"/>
          <p:cNvSpPr/>
          <p:nvPr/>
        </p:nvSpPr>
        <p:spPr>
          <a:xfrm>
            <a:off x="-280452" y="1611061"/>
            <a:ext cx="2873766" cy="2449154"/>
          </a:xfrm>
          <a:custGeom>
            <a:avLst/>
            <a:gdLst/>
            <a:ahLst/>
            <a:cxnLst/>
            <a:rect l="l" t="t" r="r" b="b"/>
            <a:pathLst>
              <a:path w="2873766" h="2449154">
                <a:moveTo>
                  <a:pt x="0" y="0"/>
                </a:moveTo>
                <a:lnTo>
                  <a:pt x="2873766" y="0"/>
                </a:lnTo>
                <a:lnTo>
                  <a:pt x="2873766" y="2449154"/>
                </a:lnTo>
                <a:lnTo>
                  <a:pt x="0" y="244915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17337"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621819" y="5179779"/>
            <a:ext cx="4131956" cy="1624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20"/>
              </a:lnSpc>
            </a:pPr>
            <a:r>
              <a:rPr lang="en-US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Высокая точность поддержания скорости крутящего момента и контроль положения — может широко использоваться в управлении синхронных и асинхронных двигателей</a:t>
            </a:r>
          </a:p>
          <a:p>
            <a:pPr algn="l">
              <a:lnSpc>
                <a:spcPts val="1320"/>
              </a:lnSpc>
            </a:pPr>
            <a:endParaRPr lang="en-US" sz="12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1320"/>
              </a:lnSpc>
            </a:pPr>
            <a:r>
              <a:rPr lang="en-US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Широкий выбор плат расширения</a:t>
            </a:r>
          </a:p>
          <a:p>
            <a:pPr algn="l">
              <a:lnSpc>
                <a:spcPts val="1320"/>
              </a:lnSpc>
            </a:pPr>
            <a:endParaRPr lang="en-US" sz="12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1320"/>
              </a:lnSpc>
            </a:pPr>
            <a:r>
              <a:rPr lang="en-US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Встроенные часы реального времени</a:t>
            </a:r>
          </a:p>
          <a:p>
            <a:pPr algn="l">
              <a:lnSpc>
                <a:spcPts val="1320"/>
              </a:lnSpc>
            </a:pPr>
            <a:endParaRPr lang="en-US" sz="12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>
              <a:lnSpc>
                <a:spcPts val="1320"/>
              </a:lnSpc>
              <a:spcBef>
                <a:spcPct val="0"/>
              </a:spcBef>
            </a:pPr>
            <a:r>
              <a:rPr lang="en-US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Возможен в исполнении IP55, IP20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292607" y="5179779"/>
            <a:ext cx="4553107" cy="1462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20"/>
              </a:lnSpc>
            </a:pPr>
            <a:r>
              <a:rPr lang="en-US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Встроенные функции управления, предназначенные для грузоподъемных механизмов</a:t>
            </a:r>
          </a:p>
          <a:p>
            <a:pPr algn="l">
              <a:lnSpc>
                <a:spcPts val="1320"/>
              </a:lnSpc>
            </a:pPr>
            <a:endParaRPr lang="en-US" sz="12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1320"/>
              </a:lnSpc>
            </a:pPr>
            <a:r>
              <a:rPr lang="en-US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Встроенные часы реального времени в ЖК панели</a:t>
            </a:r>
          </a:p>
          <a:p>
            <a:pPr algn="l">
              <a:lnSpc>
                <a:spcPts val="1320"/>
              </a:lnSpc>
            </a:pPr>
            <a:endParaRPr lang="en-US" sz="12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1320"/>
              </a:lnSpc>
            </a:pPr>
            <a:r>
              <a:rPr lang="en-US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Контроль обрыва троса</a:t>
            </a:r>
          </a:p>
          <a:p>
            <a:pPr algn="l">
              <a:lnSpc>
                <a:spcPts val="1320"/>
              </a:lnSpc>
            </a:pPr>
            <a:endParaRPr lang="en-US" sz="12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>
              <a:lnSpc>
                <a:spcPts val="1320"/>
              </a:lnSpc>
              <a:spcBef>
                <a:spcPct val="0"/>
              </a:spcBef>
            </a:pPr>
            <a:r>
              <a:rPr lang="en-US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Платы энкодеров, платы протоколов связи, плата ввода-вывода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275470" y="1983765"/>
            <a:ext cx="2777719" cy="1333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557"/>
              </a:lnSpc>
              <a:spcBef>
                <a:spcPct val="0"/>
              </a:spcBef>
            </a:pPr>
            <a:r>
              <a:rPr lang="en-US" sz="1297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GD350A —  многофункциональный преобразователь частоты, объединяет функции управления скоростью, крутящим моментом и положением.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144871" y="1983765"/>
            <a:ext cx="3346903" cy="952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59"/>
              </a:lnSpc>
            </a:pPr>
            <a:r>
              <a:rPr lang="en-US" sz="12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GD350-19 — преобразователь частоты для крановых применений. Для подъемного оборудования в портах </a:t>
            </a:r>
          </a:p>
          <a:p>
            <a:pPr marL="0" lvl="0" indent="0" algn="l">
              <a:lnSpc>
                <a:spcPts val="1559"/>
              </a:lnSpc>
            </a:pPr>
            <a:r>
              <a:rPr lang="en-US" sz="12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и на заводах, как на подъем так и на перемещение.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292607" y="401808"/>
            <a:ext cx="3241819" cy="949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499"/>
              </a:lnSpc>
            </a:pPr>
            <a:r>
              <a:rPr lang="en-US" sz="2499" b="1" spc="2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О</a:t>
            </a:r>
            <a:r>
              <a:rPr lang="en-US" sz="2499" b="1" u="none" strike="noStrike" spc="2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птимально</a:t>
            </a:r>
          </a:p>
          <a:p>
            <a:pPr marL="0" lvl="0" indent="0" algn="l">
              <a:lnSpc>
                <a:spcPts val="2499"/>
              </a:lnSpc>
            </a:pPr>
            <a:r>
              <a:rPr lang="en-US" sz="2499" b="1" u="none" strike="noStrike" spc="2">
                <a:solidFill>
                  <a:srgbClr val="A20E2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для кранового</a:t>
            </a:r>
          </a:p>
          <a:p>
            <a:pPr marL="0" lvl="0" indent="0" algn="l">
              <a:lnSpc>
                <a:spcPts val="2499"/>
              </a:lnSpc>
            </a:pPr>
            <a:r>
              <a:rPr lang="en-US" sz="2499" b="1" u="none" strike="noStrike" spc="2">
                <a:solidFill>
                  <a:srgbClr val="A20E2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применения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7249646" y="3409319"/>
            <a:ext cx="3162628" cy="1463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320"/>
              </a:lnSpc>
              <a:spcBef>
                <a:spcPct val="0"/>
              </a:spcBef>
            </a:pPr>
            <a:r>
              <a:rPr lang="en-US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Улучшенные характеристики крутя-щего момента за счет интеграции различных функций: управлением механическим тормозом, быстрой остановкой, управлением ведущим/ведомым, переключение между 3 наборами параметров двигателя, предварительным намагничиванием, ускорение при малой нагрузке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23471" y="392283"/>
            <a:ext cx="3894152" cy="9591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502"/>
              </a:lnSpc>
            </a:pPr>
            <a:r>
              <a:rPr lang="en-US" sz="2502" b="1" u="none" strike="noStrike" spc="2">
                <a:solidFill>
                  <a:srgbClr val="000000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БУДЬТЕ ГОТОВЫ </a:t>
            </a:r>
          </a:p>
          <a:p>
            <a:pPr marL="0" lvl="0" indent="0" algn="l">
              <a:lnSpc>
                <a:spcPts val="2502"/>
              </a:lnSpc>
            </a:pPr>
            <a:r>
              <a:rPr lang="en-US" sz="2502" b="1" u="none" strike="noStrike" spc="2">
                <a:solidFill>
                  <a:srgbClr val="A20E20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РАСШИРИТЬ </a:t>
            </a:r>
            <a:r>
              <a:rPr lang="en-US" sz="2502" b="1" u="none" strike="noStrike" spc="2">
                <a:solidFill>
                  <a:srgbClr val="000000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СВОЙ</a:t>
            </a:r>
            <a:r>
              <a:rPr lang="en-US" sz="2502" b="1" u="none" strike="noStrike" spc="2">
                <a:solidFill>
                  <a:srgbClr val="433F3E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 </a:t>
            </a:r>
            <a:r>
              <a:rPr lang="en-US" sz="2502" b="1" u="none" strike="noStrike" spc="2">
                <a:solidFill>
                  <a:srgbClr val="A20E20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ФУНКЦИОНАЛ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7041200" y="3399794"/>
            <a:ext cx="102079" cy="102079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10000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29356" tIns="29356" rIns="29356" bIns="29356" rtlCol="0" anchor="ctr"/>
            <a:lstStyle/>
            <a:p>
              <a:pPr algn="ctr">
                <a:lnSpc>
                  <a:spcPts val="1213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5030987" y="5214848"/>
            <a:ext cx="102079" cy="102079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10000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29356" tIns="29356" rIns="29356" bIns="29356" rtlCol="0" anchor="ctr"/>
            <a:lstStyle/>
            <a:p>
              <a:pPr algn="ctr">
                <a:lnSpc>
                  <a:spcPts val="1213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5030987" y="5672379"/>
            <a:ext cx="102079" cy="102079"/>
            <a:chOff x="0" y="0"/>
            <a:chExt cx="812800" cy="8128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10000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29356" tIns="29356" rIns="29356" bIns="29356" rtlCol="0" anchor="ctr"/>
            <a:lstStyle/>
            <a:p>
              <a:pPr algn="ctr">
                <a:lnSpc>
                  <a:spcPts val="1213"/>
                </a:lnSpc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5030987" y="5986686"/>
            <a:ext cx="102079" cy="102079"/>
            <a:chOff x="0" y="0"/>
            <a:chExt cx="812800" cy="8128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10000"/>
            </a:solidFill>
          </p:spPr>
        </p:sp>
        <p:sp>
          <p:nvSpPr>
            <p:cNvPr id="35" name="TextBox 3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29356" tIns="29356" rIns="29356" bIns="29356" rtlCol="0" anchor="ctr"/>
            <a:lstStyle/>
            <a:p>
              <a:pPr algn="ctr">
                <a:lnSpc>
                  <a:spcPts val="1213"/>
                </a:lnSpc>
              </a:pPr>
              <a:endParaRPr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5030987" y="6300992"/>
            <a:ext cx="102079" cy="102079"/>
            <a:chOff x="0" y="0"/>
            <a:chExt cx="812800" cy="81280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10000"/>
            </a:solidFill>
          </p:spPr>
        </p:sp>
        <p:sp>
          <p:nvSpPr>
            <p:cNvPr id="38" name="TextBox 38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29356" tIns="29356" rIns="29356" bIns="29356" rtlCol="0" anchor="ctr"/>
            <a:lstStyle/>
            <a:p>
              <a:pPr algn="ctr">
                <a:lnSpc>
                  <a:spcPts val="1213"/>
                </a:lnSpc>
              </a:pPr>
              <a:endParaRPr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372431" y="5214848"/>
            <a:ext cx="102079" cy="102079"/>
            <a:chOff x="0" y="0"/>
            <a:chExt cx="812800" cy="81280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10000"/>
            </a:solidFill>
          </p:spPr>
        </p:sp>
        <p:sp>
          <p:nvSpPr>
            <p:cNvPr id="41" name="TextBox 41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29356" tIns="29356" rIns="29356" bIns="29356" rtlCol="0" anchor="ctr"/>
            <a:lstStyle/>
            <a:p>
              <a:pPr algn="ctr">
                <a:lnSpc>
                  <a:spcPts val="1213"/>
                </a:lnSpc>
              </a:pPr>
              <a:endParaRPr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372431" y="5986686"/>
            <a:ext cx="102079" cy="102079"/>
            <a:chOff x="0" y="0"/>
            <a:chExt cx="812800" cy="812800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10000"/>
            </a:solidFill>
          </p:spPr>
        </p:sp>
        <p:sp>
          <p:nvSpPr>
            <p:cNvPr id="44" name="TextBox 4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29356" tIns="29356" rIns="29356" bIns="29356" rtlCol="0" anchor="ctr"/>
            <a:lstStyle/>
            <a:p>
              <a:pPr algn="ctr">
                <a:lnSpc>
                  <a:spcPts val="1213"/>
                </a:lnSpc>
              </a:pPr>
              <a:endParaRPr/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372431" y="6300992"/>
            <a:ext cx="102079" cy="102079"/>
            <a:chOff x="0" y="0"/>
            <a:chExt cx="812800" cy="812800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10000"/>
            </a:solidFill>
          </p:spPr>
        </p:sp>
        <p:sp>
          <p:nvSpPr>
            <p:cNvPr id="47" name="TextBox 47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29356" tIns="29356" rIns="29356" bIns="29356" rtlCol="0" anchor="ctr"/>
            <a:lstStyle/>
            <a:p>
              <a:pPr algn="ctr">
                <a:lnSpc>
                  <a:spcPts val="1213"/>
                </a:lnSpc>
              </a:pPr>
              <a:endParaRPr/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372431" y="6642149"/>
            <a:ext cx="102079" cy="102079"/>
            <a:chOff x="0" y="0"/>
            <a:chExt cx="812800" cy="812800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10000"/>
            </a:solidFill>
          </p:spPr>
        </p:sp>
        <p:sp>
          <p:nvSpPr>
            <p:cNvPr id="50" name="TextBox 50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29356" tIns="29356" rIns="29356" bIns="29356" rtlCol="0" anchor="ctr"/>
            <a:lstStyle/>
            <a:p>
              <a:pPr algn="ctr">
                <a:lnSpc>
                  <a:spcPts val="1213"/>
                </a:lnSpc>
              </a:pPr>
              <a:endParaRPr/>
            </a:p>
          </p:txBody>
        </p:sp>
      </p:grpSp>
      <p:sp>
        <p:nvSpPr>
          <p:cNvPr id="51" name="Freeform 51">
            <a:hlinkClick r:id="rId5" tooltip="https://www.ruselkom.ru"/>
          </p:cNvPr>
          <p:cNvSpPr/>
          <p:nvPr/>
        </p:nvSpPr>
        <p:spPr>
          <a:xfrm>
            <a:off x="9222739" y="231892"/>
            <a:ext cx="1000664" cy="443129"/>
          </a:xfrm>
          <a:custGeom>
            <a:avLst/>
            <a:gdLst/>
            <a:ahLst/>
            <a:cxnLst/>
            <a:rect l="l" t="t" r="r" b="b"/>
            <a:pathLst>
              <a:path w="1000664" h="443129">
                <a:moveTo>
                  <a:pt x="0" y="0"/>
                </a:moveTo>
                <a:lnTo>
                  <a:pt x="1000664" y="0"/>
                </a:lnTo>
                <a:lnTo>
                  <a:pt x="1000664" y="443129"/>
                </a:lnTo>
                <a:lnTo>
                  <a:pt x="0" y="44312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b="-28794"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23471" y="1983765"/>
            <a:ext cx="1595313" cy="2256586"/>
            <a:chOff x="0" y="0"/>
            <a:chExt cx="384417" cy="54376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84417" cy="543761"/>
            </a:xfrm>
            <a:custGeom>
              <a:avLst/>
              <a:gdLst/>
              <a:ahLst/>
              <a:cxnLst/>
              <a:rect l="l" t="t" r="r" b="b"/>
              <a:pathLst>
                <a:path w="384417" h="543761">
                  <a:moveTo>
                    <a:pt x="150440" y="0"/>
                  </a:moveTo>
                  <a:lnTo>
                    <a:pt x="233976" y="0"/>
                  </a:lnTo>
                  <a:cubicBezTo>
                    <a:pt x="317062" y="0"/>
                    <a:pt x="384417" y="67354"/>
                    <a:pt x="384417" y="150440"/>
                  </a:cubicBezTo>
                  <a:lnTo>
                    <a:pt x="384417" y="393321"/>
                  </a:lnTo>
                  <a:cubicBezTo>
                    <a:pt x="384417" y="476407"/>
                    <a:pt x="317062" y="543761"/>
                    <a:pt x="233976" y="543761"/>
                  </a:cubicBezTo>
                  <a:lnTo>
                    <a:pt x="150440" y="543761"/>
                  </a:lnTo>
                  <a:cubicBezTo>
                    <a:pt x="67354" y="543761"/>
                    <a:pt x="0" y="476407"/>
                    <a:pt x="0" y="393321"/>
                  </a:cubicBezTo>
                  <a:lnTo>
                    <a:pt x="0" y="150440"/>
                  </a:lnTo>
                  <a:cubicBezTo>
                    <a:pt x="0" y="67354"/>
                    <a:pt x="67354" y="0"/>
                    <a:pt x="150440" y="0"/>
                  </a:cubicBezTo>
                  <a:close/>
                </a:path>
              </a:pathLst>
            </a:custGeom>
            <a:solidFill>
              <a:srgbClr val="EDEAE9">
                <a:alpha val="69804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384417" cy="562811"/>
            </a:xfrm>
            <a:prstGeom prst="rect">
              <a:avLst/>
            </a:prstGeom>
          </p:spPr>
          <p:txBody>
            <a:bodyPr lIns="29356" tIns="29356" rIns="29356" bIns="29356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flipV="1">
            <a:off x="367340" y="3802649"/>
            <a:ext cx="1578183" cy="311691"/>
          </a:xfrm>
          <a:custGeom>
            <a:avLst/>
            <a:gdLst/>
            <a:ahLst/>
            <a:cxnLst/>
            <a:rect l="l" t="t" r="r" b="b"/>
            <a:pathLst>
              <a:path w="1578183" h="311691">
                <a:moveTo>
                  <a:pt x="0" y="311691"/>
                </a:moveTo>
                <a:lnTo>
                  <a:pt x="1578183" y="311691"/>
                </a:lnTo>
                <a:lnTo>
                  <a:pt x="1578183" y="0"/>
                </a:lnTo>
                <a:lnTo>
                  <a:pt x="0" y="0"/>
                </a:lnTo>
                <a:lnTo>
                  <a:pt x="0" y="311691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5285352" y="1983765"/>
            <a:ext cx="1586211" cy="2258020"/>
            <a:chOff x="0" y="0"/>
            <a:chExt cx="381981" cy="54376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81981" cy="543761"/>
            </a:xfrm>
            <a:custGeom>
              <a:avLst/>
              <a:gdLst/>
              <a:ahLst/>
              <a:cxnLst/>
              <a:rect l="l" t="t" r="r" b="b"/>
              <a:pathLst>
                <a:path w="381981" h="543761">
                  <a:moveTo>
                    <a:pt x="151304" y="0"/>
                  </a:moveTo>
                  <a:lnTo>
                    <a:pt x="230677" y="0"/>
                  </a:lnTo>
                  <a:cubicBezTo>
                    <a:pt x="270805" y="0"/>
                    <a:pt x="309290" y="15941"/>
                    <a:pt x="337665" y="44316"/>
                  </a:cubicBezTo>
                  <a:cubicBezTo>
                    <a:pt x="366040" y="72691"/>
                    <a:pt x="381981" y="111175"/>
                    <a:pt x="381981" y="151304"/>
                  </a:cubicBezTo>
                  <a:lnTo>
                    <a:pt x="381981" y="392457"/>
                  </a:lnTo>
                  <a:cubicBezTo>
                    <a:pt x="381981" y="432586"/>
                    <a:pt x="366040" y="471070"/>
                    <a:pt x="337665" y="499445"/>
                  </a:cubicBezTo>
                  <a:cubicBezTo>
                    <a:pt x="309290" y="527820"/>
                    <a:pt x="270805" y="543761"/>
                    <a:pt x="230677" y="543761"/>
                  </a:cubicBezTo>
                  <a:lnTo>
                    <a:pt x="151304" y="543761"/>
                  </a:lnTo>
                  <a:cubicBezTo>
                    <a:pt x="111175" y="543761"/>
                    <a:pt x="72691" y="527820"/>
                    <a:pt x="44316" y="499445"/>
                  </a:cubicBezTo>
                  <a:cubicBezTo>
                    <a:pt x="15941" y="471070"/>
                    <a:pt x="0" y="432586"/>
                    <a:pt x="0" y="392457"/>
                  </a:cubicBezTo>
                  <a:lnTo>
                    <a:pt x="0" y="151304"/>
                  </a:lnTo>
                  <a:cubicBezTo>
                    <a:pt x="0" y="111175"/>
                    <a:pt x="15941" y="72691"/>
                    <a:pt x="44316" y="44316"/>
                  </a:cubicBezTo>
                  <a:cubicBezTo>
                    <a:pt x="72691" y="15941"/>
                    <a:pt x="111175" y="0"/>
                    <a:pt x="151304" y="0"/>
                  </a:cubicBezTo>
                  <a:close/>
                </a:path>
              </a:pathLst>
            </a:custGeom>
            <a:solidFill>
              <a:srgbClr val="EDEAE9">
                <a:alpha val="69804"/>
              </a:srgbClr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381981" cy="562811"/>
            </a:xfrm>
            <a:prstGeom prst="rect">
              <a:avLst/>
            </a:prstGeom>
          </p:spPr>
          <p:txBody>
            <a:bodyPr lIns="29356" tIns="29356" rIns="29356" bIns="29356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flipV="1">
            <a:off x="5285352" y="3872688"/>
            <a:ext cx="1563138" cy="308720"/>
          </a:xfrm>
          <a:custGeom>
            <a:avLst/>
            <a:gdLst/>
            <a:ahLst/>
            <a:cxnLst/>
            <a:rect l="l" t="t" r="r" b="b"/>
            <a:pathLst>
              <a:path w="1563138" h="308720">
                <a:moveTo>
                  <a:pt x="0" y="308719"/>
                </a:moveTo>
                <a:lnTo>
                  <a:pt x="1563137" y="308719"/>
                </a:lnTo>
                <a:lnTo>
                  <a:pt x="1563137" y="0"/>
                </a:lnTo>
                <a:lnTo>
                  <a:pt x="0" y="0"/>
                </a:lnTo>
                <a:lnTo>
                  <a:pt x="0" y="308719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0" y="0"/>
            <a:ext cx="4895842" cy="1289376"/>
            <a:chOff x="0" y="0"/>
            <a:chExt cx="2725578" cy="71781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725578" cy="717812"/>
            </a:xfrm>
            <a:custGeom>
              <a:avLst/>
              <a:gdLst/>
              <a:ahLst/>
              <a:cxnLst/>
              <a:rect l="l" t="t" r="r" b="b"/>
              <a:pathLst>
                <a:path w="2725578" h="717812">
                  <a:moveTo>
                    <a:pt x="0" y="0"/>
                  </a:moveTo>
                  <a:lnTo>
                    <a:pt x="2725578" y="0"/>
                  </a:lnTo>
                  <a:lnTo>
                    <a:pt x="2725578" y="717812"/>
                  </a:lnTo>
                  <a:lnTo>
                    <a:pt x="0" y="71781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400168" y="4362178"/>
            <a:ext cx="1512527" cy="130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77"/>
              </a:lnSpc>
              <a:spcBef>
                <a:spcPct val="0"/>
              </a:spcBef>
            </a:pPr>
            <a:r>
              <a:rPr lang="en-US" sz="116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INVT GD270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7041200" y="3399794"/>
            <a:ext cx="102079" cy="102079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10000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29356" tIns="29356" rIns="29356" bIns="29356" rtlCol="0" anchor="ctr"/>
            <a:lstStyle/>
            <a:p>
              <a:pPr algn="ctr">
                <a:lnSpc>
                  <a:spcPts val="1213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5030987" y="5214848"/>
            <a:ext cx="102079" cy="102079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10000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29356" tIns="29356" rIns="29356" bIns="29356" rtlCol="0" anchor="ctr"/>
            <a:lstStyle/>
            <a:p>
              <a:pPr algn="ctr">
                <a:lnSpc>
                  <a:spcPts val="1213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5030987" y="5672379"/>
            <a:ext cx="102079" cy="102079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10000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29356" tIns="29356" rIns="29356" bIns="29356" rtlCol="0" anchor="ctr"/>
            <a:lstStyle/>
            <a:p>
              <a:pPr algn="ctr">
                <a:lnSpc>
                  <a:spcPts val="1213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5030987" y="6300992"/>
            <a:ext cx="102079" cy="102079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10000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29356" tIns="29356" rIns="29356" bIns="29356" rtlCol="0" anchor="ctr"/>
            <a:lstStyle/>
            <a:p>
              <a:pPr algn="ctr">
                <a:lnSpc>
                  <a:spcPts val="1213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372431" y="5214848"/>
            <a:ext cx="102079" cy="102079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10000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29356" tIns="29356" rIns="29356" bIns="29356" rtlCol="0" anchor="ctr"/>
            <a:lstStyle/>
            <a:p>
              <a:pPr algn="ctr">
                <a:lnSpc>
                  <a:spcPts val="1213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372431" y="5986686"/>
            <a:ext cx="102079" cy="102079"/>
            <a:chOff x="0" y="0"/>
            <a:chExt cx="812800" cy="8128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10000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29356" tIns="29356" rIns="29356" bIns="29356" rtlCol="0" anchor="ctr"/>
            <a:lstStyle/>
            <a:p>
              <a:pPr algn="ctr">
                <a:lnSpc>
                  <a:spcPts val="1213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372431" y="6300992"/>
            <a:ext cx="102079" cy="102079"/>
            <a:chOff x="0" y="0"/>
            <a:chExt cx="812800" cy="8128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10000"/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29356" tIns="29356" rIns="29356" bIns="29356" rtlCol="0" anchor="ctr"/>
            <a:lstStyle/>
            <a:p>
              <a:pPr algn="ctr">
                <a:lnSpc>
                  <a:spcPts val="1213"/>
                </a:lnSpc>
              </a:pPr>
              <a:endParaRPr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372431" y="6642149"/>
            <a:ext cx="102079" cy="102079"/>
            <a:chOff x="0" y="0"/>
            <a:chExt cx="812800" cy="81280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10000"/>
            </a:solidFill>
          </p:spPr>
        </p:sp>
        <p:sp>
          <p:nvSpPr>
            <p:cNvPr id="36" name="TextBox 36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29356" tIns="29356" rIns="29356" bIns="29356" rtlCol="0" anchor="ctr"/>
            <a:lstStyle/>
            <a:p>
              <a:pPr algn="ctr">
                <a:lnSpc>
                  <a:spcPts val="1213"/>
                </a:lnSpc>
              </a:pPr>
              <a:endParaRPr/>
            </a:p>
          </p:txBody>
        </p:sp>
      </p:grpSp>
      <p:sp>
        <p:nvSpPr>
          <p:cNvPr id="37" name="Freeform 37"/>
          <p:cNvSpPr/>
          <p:nvPr/>
        </p:nvSpPr>
        <p:spPr>
          <a:xfrm>
            <a:off x="-315630" y="1559383"/>
            <a:ext cx="1780606" cy="2944122"/>
          </a:xfrm>
          <a:custGeom>
            <a:avLst/>
            <a:gdLst/>
            <a:ahLst/>
            <a:cxnLst/>
            <a:rect l="l" t="t" r="r" b="b"/>
            <a:pathLst>
              <a:path w="1780606" h="2944122">
                <a:moveTo>
                  <a:pt x="0" y="0"/>
                </a:moveTo>
                <a:lnTo>
                  <a:pt x="1780606" y="0"/>
                </a:lnTo>
                <a:lnTo>
                  <a:pt x="1780606" y="2944121"/>
                </a:lnTo>
                <a:lnTo>
                  <a:pt x="0" y="29441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65343"/>
            </a:stretch>
          </a:blipFill>
        </p:spPr>
      </p:sp>
      <p:grpSp>
        <p:nvGrpSpPr>
          <p:cNvPr id="38" name="Group 38"/>
          <p:cNvGrpSpPr/>
          <p:nvPr/>
        </p:nvGrpSpPr>
        <p:grpSpPr>
          <a:xfrm>
            <a:off x="2104019" y="3399794"/>
            <a:ext cx="102079" cy="102079"/>
            <a:chOff x="0" y="0"/>
            <a:chExt cx="812800" cy="81280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10000"/>
            </a:solidFill>
          </p:spPr>
        </p:sp>
        <p:sp>
          <p:nvSpPr>
            <p:cNvPr id="40" name="TextBox 40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29356" tIns="29356" rIns="29356" bIns="29356" rtlCol="0" anchor="ctr"/>
            <a:lstStyle/>
            <a:p>
              <a:pPr algn="ctr">
                <a:lnSpc>
                  <a:spcPts val="1213"/>
                </a:lnSpc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2104019" y="3770608"/>
            <a:ext cx="102079" cy="102079"/>
            <a:chOff x="0" y="0"/>
            <a:chExt cx="812800" cy="81280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10000"/>
            </a:solidFill>
          </p:spPr>
        </p:sp>
        <p:sp>
          <p:nvSpPr>
            <p:cNvPr id="43" name="TextBox 43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29356" tIns="29356" rIns="29356" bIns="29356" rtlCol="0" anchor="ctr"/>
            <a:lstStyle/>
            <a:p>
              <a:pPr algn="ctr">
                <a:lnSpc>
                  <a:spcPts val="1213"/>
                </a:lnSpc>
              </a:pPr>
              <a:endParaRPr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2104019" y="4241784"/>
            <a:ext cx="102079" cy="102079"/>
            <a:chOff x="0" y="0"/>
            <a:chExt cx="812800" cy="81280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10000"/>
            </a:solidFill>
          </p:spPr>
        </p:sp>
        <p:sp>
          <p:nvSpPr>
            <p:cNvPr id="46" name="TextBox 46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29356" tIns="29356" rIns="29356" bIns="29356" rtlCol="0" anchor="ctr"/>
            <a:lstStyle/>
            <a:p>
              <a:pPr algn="ctr">
                <a:lnSpc>
                  <a:spcPts val="1213"/>
                </a:lnSpc>
              </a:pPr>
              <a:endParaRPr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372431" y="5675056"/>
            <a:ext cx="102079" cy="102079"/>
            <a:chOff x="0" y="0"/>
            <a:chExt cx="812800" cy="812800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10000"/>
            </a:solidFill>
          </p:spPr>
        </p:sp>
        <p:sp>
          <p:nvSpPr>
            <p:cNvPr id="49" name="TextBox 49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29356" tIns="29356" rIns="29356" bIns="29356" rtlCol="0" anchor="ctr"/>
            <a:lstStyle/>
            <a:p>
              <a:pPr algn="ctr">
                <a:lnSpc>
                  <a:spcPts val="1213"/>
                </a:lnSpc>
              </a:pPr>
              <a:endParaRPr/>
            </a:p>
          </p:txBody>
        </p:sp>
      </p:grpSp>
      <p:sp>
        <p:nvSpPr>
          <p:cNvPr id="50" name="Freeform 50"/>
          <p:cNvSpPr/>
          <p:nvPr/>
        </p:nvSpPr>
        <p:spPr>
          <a:xfrm>
            <a:off x="4473405" y="1548689"/>
            <a:ext cx="1938235" cy="3095756"/>
          </a:xfrm>
          <a:custGeom>
            <a:avLst/>
            <a:gdLst/>
            <a:ahLst/>
            <a:cxnLst/>
            <a:rect l="l" t="t" r="r" b="b"/>
            <a:pathLst>
              <a:path w="1938235" h="3095756">
                <a:moveTo>
                  <a:pt x="0" y="0"/>
                </a:moveTo>
                <a:lnTo>
                  <a:pt x="1938235" y="0"/>
                </a:lnTo>
                <a:lnTo>
                  <a:pt x="1938235" y="3095755"/>
                </a:lnTo>
                <a:lnTo>
                  <a:pt x="0" y="309575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59720"/>
            </a:stretch>
          </a:blipFill>
        </p:spPr>
      </p:sp>
      <p:sp>
        <p:nvSpPr>
          <p:cNvPr id="51" name="TextBox 51"/>
          <p:cNvSpPr txBox="1"/>
          <p:nvPr/>
        </p:nvSpPr>
        <p:spPr>
          <a:xfrm>
            <a:off x="5319958" y="4362178"/>
            <a:ext cx="1512527" cy="130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77"/>
              </a:lnSpc>
              <a:spcBef>
                <a:spcPct val="0"/>
              </a:spcBef>
            </a:pPr>
            <a:r>
              <a:rPr lang="en-US" sz="116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INVT GD27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621819" y="5179779"/>
            <a:ext cx="4131956" cy="17860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20"/>
              </a:lnSpc>
            </a:pPr>
            <a:r>
              <a:rPr lang="en-US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Чередование двигателей, интегрированный таймер, встроенный ПЛК </a:t>
            </a:r>
          </a:p>
          <a:p>
            <a:pPr algn="l">
              <a:lnSpc>
                <a:spcPts val="1320"/>
              </a:lnSpc>
            </a:pPr>
            <a:endParaRPr lang="en-US" sz="12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1320"/>
              </a:lnSpc>
            </a:pPr>
            <a:r>
              <a:rPr lang="en-US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 встроенных ПИД-регулятора</a:t>
            </a:r>
          </a:p>
          <a:p>
            <a:pPr algn="l">
              <a:lnSpc>
                <a:spcPts val="1320"/>
              </a:lnSpc>
            </a:pPr>
            <a:endParaRPr lang="en-US" sz="12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1320"/>
              </a:lnSpc>
            </a:pPr>
            <a:r>
              <a:rPr lang="en-US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Широкий набор опциональных возможностей по расширению входов/выходов и использованию различных протоколов связи</a:t>
            </a:r>
          </a:p>
          <a:p>
            <a:pPr algn="l">
              <a:lnSpc>
                <a:spcPts val="1320"/>
              </a:lnSpc>
            </a:pPr>
            <a:endParaRPr lang="en-US" sz="12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1320"/>
              </a:lnSpc>
            </a:pPr>
            <a:r>
              <a:rPr lang="en-US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Каскадное управление до 8 насосами</a:t>
            </a:r>
          </a:p>
          <a:p>
            <a:pPr marL="0" lvl="0" indent="0" algn="l">
              <a:lnSpc>
                <a:spcPts val="1320"/>
              </a:lnSpc>
              <a:spcBef>
                <a:spcPct val="0"/>
              </a:spcBef>
            </a:pPr>
            <a:endParaRPr lang="en-US" sz="12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3" name="TextBox 53"/>
          <p:cNvSpPr txBox="1"/>
          <p:nvPr/>
        </p:nvSpPr>
        <p:spPr>
          <a:xfrm>
            <a:off x="5292607" y="5179779"/>
            <a:ext cx="4553107" cy="1300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20"/>
              </a:lnSpc>
            </a:pPr>
            <a:r>
              <a:rPr lang="en-US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Установка без воздушного зазора "бок-о-бок", монтаж на DIN рейку</a:t>
            </a:r>
          </a:p>
          <a:p>
            <a:pPr algn="l">
              <a:lnSpc>
                <a:spcPts val="1320"/>
              </a:lnSpc>
            </a:pPr>
            <a:endParaRPr lang="en-US" sz="12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1320"/>
              </a:lnSpc>
            </a:pPr>
            <a:r>
              <a:rPr lang="en-US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Специальная конструкция воздуховода охлаждения предотвращает попадание пыли и посторонних частиц внутрь преобразователя</a:t>
            </a:r>
          </a:p>
          <a:p>
            <a:pPr algn="l">
              <a:lnSpc>
                <a:spcPts val="1320"/>
              </a:lnSpc>
            </a:pPr>
            <a:endParaRPr lang="en-US" sz="12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>
              <a:lnSpc>
                <a:spcPts val="1320"/>
              </a:lnSpc>
              <a:spcBef>
                <a:spcPct val="0"/>
              </a:spcBef>
            </a:pPr>
            <a:r>
              <a:rPr lang="en-US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Встроенная панель с потенциометром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2275470" y="1983765"/>
            <a:ext cx="2800331" cy="1333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557"/>
              </a:lnSpc>
              <a:spcBef>
                <a:spcPct val="0"/>
              </a:spcBef>
            </a:pPr>
            <a:r>
              <a:rPr lang="en-US" sz="1297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GD270 —  высокотехнологич-ный преобразователь частоты с типовым применением: в сис-темах вентиляции, кондицио-нирования, водоснабжения и водоотведения и на станциях водоочистки и КНС.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7144871" y="1983765"/>
            <a:ext cx="3346903" cy="1143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559"/>
              </a:lnSpc>
            </a:pPr>
            <a:r>
              <a:rPr lang="en-US" sz="12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GD27 — малогабаритный ПЧ обладает широким рядом стандартных и опциональных возможностей, позволяют снизить общие затраты при эксплуатации систем транспортировки жидкостей и газов.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7249646" y="3409319"/>
            <a:ext cx="3162628" cy="4912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320"/>
              </a:lnSpc>
              <a:spcBef>
                <a:spcPct val="0"/>
              </a:spcBef>
            </a:pPr>
            <a:r>
              <a:rPr lang="en-US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Управляют асинхронными и синхронными двигателями с постоянными магнитами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2291333" y="3409319"/>
            <a:ext cx="2784468" cy="11386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20"/>
              </a:lnSpc>
            </a:pPr>
            <a:r>
              <a:rPr lang="en-US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Защита от сухого хода</a:t>
            </a:r>
          </a:p>
          <a:p>
            <a:pPr algn="l">
              <a:lnSpc>
                <a:spcPts val="1320"/>
              </a:lnSpc>
            </a:pPr>
            <a:endParaRPr lang="en-US" sz="12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1320"/>
              </a:lnSpc>
            </a:pPr>
            <a:r>
              <a:rPr lang="en-US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Плавное автоматическое заполнение трубы</a:t>
            </a:r>
          </a:p>
          <a:p>
            <a:pPr algn="l">
              <a:lnSpc>
                <a:spcPts val="1320"/>
              </a:lnSpc>
            </a:pPr>
            <a:endParaRPr lang="en-US" sz="12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>
              <a:lnSpc>
                <a:spcPts val="1320"/>
              </a:lnSpc>
              <a:spcBef>
                <a:spcPct val="0"/>
              </a:spcBef>
            </a:pPr>
            <a:r>
              <a:rPr lang="en-US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Обнаружение утечек и повреждений в системе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423471" y="401808"/>
            <a:ext cx="3135934" cy="949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99"/>
              </a:lnSpc>
            </a:pPr>
            <a:r>
              <a:rPr lang="en-US" sz="2499" b="1" spc="2">
                <a:solidFill>
                  <a:srgbClr val="000000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ВЫХОДИТЕ ЗА</a:t>
            </a:r>
            <a:r>
              <a:rPr lang="en-US" sz="2499" b="1" spc="2">
                <a:solidFill>
                  <a:srgbClr val="433F3E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 </a:t>
            </a:r>
          </a:p>
          <a:p>
            <a:pPr marL="0" lvl="0" indent="0" algn="l">
              <a:lnSpc>
                <a:spcPts val="2499"/>
              </a:lnSpc>
            </a:pPr>
            <a:r>
              <a:rPr lang="en-US" sz="2499" b="1" spc="2">
                <a:solidFill>
                  <a:srgbClr val="A20E20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РАМКИ СТАНДАРТОВ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5292607" y="401808"/>
            <a:ext cx="3442045" cy="949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499"/>
              </a:lnSpc>
            </a:pPr>
            <a:r>
              <a:rPr lang="en-US" sz="2499" b="1" u="none" strike="noStrike" spc="2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Эффективность, воплощенная</a:t>
            </a:r>
          </a:p>
          <a:p>
            <a:pPr marL="0" lvl="0" indent="0" algn="just">
              <a:lnSpc>
                <a:spcPts val="2499"/>
              </a:lnSpc>
            </a:pPr>
            <a:r>
              <a:rPr lang="en-US" sz="2499" b="1" u="none" strike="noStrike" spc="2">
                <a:solidFill>
                  <a:srgbClr val="A20E2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в компактности</a:t>
            </a:r>
          </a:p>
        </p:txBody>
      </p:sp>
      <p:sp>
        <p:nvSpPr>
          <p:cNvPr id="60" name="Freeform 60">
            <a:hlinkClick r:id="rId5" tooltip="https://www.ruselkom.ru"/>
          </p:cNvPr>
          <p:cNvSpPr/>
          <p:nvPr/>
        </p:nvSpPr>
        <p:spPr>
          <a:xfrm>
            <a:off x="9222739" y="231892"/>
            <a:ext cx="1000664" cy="443129"/>
          </a:xfrm>
          <a:custGeom>
            <a:avLst/>
            <a:gdLst/>
            <a:ahLst/>
            <a:cxnLst/>
            <a:rect l="l" t="t" r="r" b="b"/>
            <a:pathLst>
              <a:path w="1000664" h="443129">
                <a:moveTo>
                  <a:pt x="0" y="0"/>
                </a:moveTo>
                <a:lnTo>
                  <a:pt x="1000664" y="0"/>
                </a:lnTo>
                <a:lnTo>
                  <a:pt x="1000664" y="443129"/>
                </a:lnTo>
                <a:lnTo>
                  <a:pt x="0" y="44312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b="-28794"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0692000" cy="7560000"/>
          </a:xfrm>
          <a:custGeom>
            <a:avLst/>
            <a:gdLst/>
            <a:ahLst/>
            <a:cxnLst/>
            <a:rect l="l" t="t" r="r" b="b"/>
            <a:pathLst>
              <a:path w="10692000" h="7560000">
                <a:moveTo>
                  <a:pt x="0" y="0"/>
                </a:moveTo>
                <a:lnTo>
                  <a:pt x="10692000" y="0"/>
                </a:lnTo>
                <a:lnTo>
                  <a:pt x="10692000" y="7560000"/>
                </a:lnTo>
                <a:lnTo>
                  <a:pt x="0" y="756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176" t="-74511" r="-1069" b="-33394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423471" y="1280262"/>
            <a:ext cx="4207451" cy="2246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59"/>
              </a:lnSpc>
            </a:pPr>
            <a:r>
              <a:rPr lang="en-US" sz="1299" spc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Многоприводные</a:t>
            </a:r>
            <a:r>
              <a:rPr lang="en-US" sz="1299" spc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99" spc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преобразователи</a:t>
            </a:r>
            <a:r>
              <a:rPr lang="en-US" sz="1299" spc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99" spc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частоты</a:t>
            </a:r>
            <a:r>
              <a:rPr lang="en-US" sz="1299" spc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1299" spc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состоящие</a:t>
            </a:r>
            <a:r>
              <a:rPr lang="en-US" sz="1299" spc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99" spc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из</a:t>
            </a:r>
            <a:r>
              <a:rPr lang="en-US" sz="1299" spc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99" spc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блоков</a:t>
            </a:r>
            <a:r>
              <a:rPr lang="en-US" sz="1299" spc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99" spc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выпрямителей</a:t>
            </a:r>
            <a:r>
              <a:rPr lang="en-US" sz="1299" spc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и </a:t>
            </a:r>
            <a:r>
              <a:rPr lang="en-US" sz="1299" spc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наборов</a:t>
            </a:r>
            <a:r>
              <a:rPr lang="en-US" sz="1299" spc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99" spc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инверторов</a:t>
            </a:r>
            <a:r>
              <a:rPr lang="en-US" sz="1299" spc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— </a:t>
            </a:r>
            <a:r>
              <a:rPr lang="en-US" sz="1299" spc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модульного</a:t>
            </a:r>
            <a:r>
              <a:rPr lang="en-US" sz="1299" spc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99" spc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или</a:t>
            </a:r>
            <a:r>
              <a:rPr lang="en-US" sz="1299" spc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99" spc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шкафного</a:t>
            </a:r>
            <a:r>
              <a:rPr lang="en-US" sz="1299" spc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99" spc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исполнения</a:t>
            </a:r>
            <a:r>
              <a:rPr lang="en-US" sz="1299" spc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  <a:p>
            <a:pPr algn="l">
              <a:lnSpc>
                <a:spcPts val="1559"/>
              </a:lnSpc>
            </a:pPr>
            <a:endParaRPr lang="en-US" sz="1299" spc="1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1559"/>
              </a:lnSpc>
            </a:pPr>
            <a:r>
              <a:rPr lang="en-US" sz="1299" spc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Частотные</a:t>
            </a:r>
            <a:r>
              <a:rPr lang="en-US" sz="1299" spc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99" spc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преобразователи</a:t>
            </a:r>
            <a:r>
              <a:rPr lang="en-US" sz="1299" spc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99" spc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имеют</a:t>
            </a:r>
            <a:r>
              <a:rPr lang="en-US" sz="1299" spc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99" spc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общую</a:t>
            </a:r>
            <a:r>
              <a:rPr lang="en-US" sz="1299" spc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99" spc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шину</a:t>
            </a:r>
            <a:r>
              <a:rPr lang="en-US" sz="1299" spc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99" spc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постоянного</a:t>
            </a:r>
            <a:r>
              <a:rPr lang="en-US" sz="1299" spc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99" spc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тока</a:t>
            </a:r>
            <a:r>
              <a:rPr lang="en-US" sz="1299" spc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(</a:t>
            </a:r>
            <a:r>
              <a:rPr lang="en-US" sz="1299" spc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общий</a:t>
            </a:r>
            <a:r>
              <a:rPr lang="en-US" sz="1299" spc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99" spc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выпрямитель</a:t>
            </a:r>
            <a:r>
              <a:rPr lang="en-US" sz="1299" spc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1299" spc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инвертор</a:t>
            </a:r>
            <a:r>
              <a:rPr lang="en-US" sz="1299" spc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99" spc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на</a:t>
            </a:r>
            <a:r>
              <a:rPr lang="en-US" sz="1299" spc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99" spc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каждый</a:t>
            </a:r>
            <a:r>
              <a:rPr lang="en-US" sz="1299" spc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99" spc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двигатель</a:t>
            </a:r>
            <a:r>
              <a:rPr lang="en-US" sz="1299" spc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), </a:t>
            </a:r>
            <a:r>
              <a:rPr lang="en-US" sz="1299" spc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позволяющие</a:t>
            </a:r>
            <a:r>
              <a:rPr lang="ru-RU" sz="1299" spc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99" spc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адаптировать</a:t>
            </a:r>
            <a:r>
              <a:rPr lang="en-US" sz="1299" spc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99" spc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управления</a:t>
            </a:r>
            <a:r>
              <a:rPr lang="en-US" sz="1299" spc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99" spc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приводом</a:t>
            </a:r>
            <a:r>
              <a:rPr lang="en-US" sz="1299" spc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99" spc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под</a:t>
            </a:r>
            <a:r>
              <a:rPr lang="ru-RU" sz="1299" spc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99" spc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специализированные</a:t>
            </a:r>
            <a:r>
              <a:rPr lang="en-US" sz="1299" spc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99" spc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технологические</a:t>
            </a:r>
            <a:r>
              <a:rPr lang="en-US" sz="1299" spc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и</a:t>
            </a:r>
            <a:r>
              <a:rPr lang="ru-RU" sz="1299" spc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и</a:t>
            </a:r>
            <a:r>
              <a:rPr lang="en-US" sz="1299" spc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нженерные</a:t>
            </a:r>
            <a:r>
              <a:rPr lang="en-US" sz="1299" spc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99" spc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применения</a:t>
            </a:r>
            <a:r>
              <a:rPr lang="en-US" sz="1299" spc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</p:txBody>
      </p:sp>
      <p:sp>
        <p:nvSpPr>
          <p:cNvPr id="4" name="Freeform 4"/>
          <p:cNvSpPr/>
          <p:nvPr/>
        </p:nvSpPr>
        <p:spPr>
          <a:xfrm>
            <a:off x="5292607" y="1381091"/>
            <a:ext cx="5043305" cy="5422909"/>
          </a:xfrm>
          <a:custGeom>
            <a:avLst/>
            <a:gdLst/>
            <a:ahLst/>
            <a:cxnLst/>
            <a:rect l="l" t="t" r="r" b="b"/>
            <a:pathLst>
              <a:path w="5043305" h="5422909">
                <a:moveTo>
                  <a:pt x="0" y="0"/>
                </a:moveTo>
                <a:lnTo>
                  <a:pt x="5043306" y="0"/>
                </a:lnTo>
                <a:lnTo>
                  <a:pt x="5043306" y="5422909"/>
                </a:lnTo>
                <a:lnTo>
                  <a:pt x="0" y="54229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>
            <a:hlinkClick r:id="rId4" tooltip="https://www.ruselkom.ru"/>
          </p:cNvPr>
          <p:cNvSpPr/>
          <p:nvPr/>
        </p:nvSpPr>
        <p:spPr>
          <a:xfrm>
            <a:off x="9222739" y="231892"/>
            <a:ext cx="1000664" cy="443129"/>
          </a:xfrm>
          <a:custGeom>
            <a:avLst/>
            <a:gdLst/>
            <a:ahLst/>
            <a:cxnLst/>
            <a:rect l="l" t="t" r="r" b="b"/>
            <a:pathLst>
              <a:path w="1000664" h="443129">
                <a:moveTo>
                  <a:pt x="0" y="0"/>
                </a:moveTo>
                <a:lnTo>
                  <a:pt x="1000664" y="0"/>
                </a:lnTo>
                <a:lnTo>
                  <a:pt x="1000664" y="443129"/>
                </a:lnTo>
                <a:lnTo>
                  <a:pt x="0" y="44312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b="-28794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423471" y="4327500"/>
            <a:ext cx="4290839" cy="26572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0669" lvl="1" indent="-140335" algn="l">
              <a:lnSpc>
                <a:spcPts val="1559"/>
              </a:lnSpc>
              <a:buFont typeface="Arial"/>
              <a:buChar char="•"/>
            </a:pPr>
            <a:r>
              <a:rPr lang="en-US" sz="1299" spc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программное</a:t>
            </a:r>
            <a:r>
              <a:rPr lang="en-US" sz="1299" spc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99" spc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обеспечение</a:t>
            </a:r>
            <a:r>
              <a:rPr lang="en-US" sz="1299" spc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99" spc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удобное</a:t>
            </a:r>
            <a:r>
              <a:rPr lang="en-US" sz="1299" spc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99" spc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для</a:t>
            </a:r>
            <a:r>
              <a:rPr lang="en-US" sz="1299" spc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99" spc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работы</a:t>
            </a:r>
            <a:r>
              <a:rPr lang="en-US" sz="1299" spc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1299" spc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ввода</a:t>
            </a:r>
            <a:r>
              <a:rPr lang="en-US" sz="1299" spc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в </a:t>
            </a:r>
            <a:r>
              <a:rPr lang="en-US" sz="1299" spc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эксплуатацию</a:t>
            </a:r>
            <a:r>
              <a:rPr lang="en-US" sz="1299" spc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и </a:t>
            </a:r>
            <a:r>
              <a:rPr lang="en-US" sz="1299" spc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анализа</a:t>
            </a:r>
            <a:r>
              <a:rPr lang="en-US" sz="1299" spc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99" spc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неисправностей</a:t>
            </a:r>
            <a:endParaRPr lang="en-US" sz="1299" spc="1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0669" lvl="1" indent="-140335" algn="l">
              <a:lnSpc>
                <a:spcPts val="1559"/>
              </a:lnSpc>
              <a:buFont typeface="Arial"/>
              <a:buChar char="•"/>
            </a:pPr>
            <a:r>
              <a:rPr lang="en-US" sz="1299" spc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простота</a:t>
            </a:r>
            <a:r>
              <a:rPr lang="en-US" sz="1299" spc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99" spc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установки</a:t>
            </a:r>
            <a:r>
              <a:rPr lang="en-US" sz="1299" spc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и </a:t>
            </a:r>
            <a:r>
              <a:rPr lang="en-US" sz="1299" spc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обслуживания</a:t>
            </a:r>
            <a:r>
              <a:rPr lang="en-US" sz="1299" spc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99" spc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за</a:t>
            </a:r>
            <a:r>
              <a:rPr lang="en-US" sz="1299" spc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99" spc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счет</a:t>
            </a:r>
            <a:r>
              <a:rPr lang="en-US" sz="1299" spc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99" spc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модульной</a:t>
            </a:r>
            <a:r>
              <a:rPr lang="en-US" sz="1299" spc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99" spc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конструкции</a:t>
            </a:r>
            <a:endParaRPr lang="en-US" sz="1299" spc="1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0669" lvl="1" indent="-140335" algn="l">
              <a:lnSpc>
                <a:spcPts val="1559"/>
              </a:lnSpc>
              <a:buFont typeface="Arial"/>
              <a:buChar char="•"/>
            </a:pPr>
            <a:r>
              <a:rPr lang="en-US" sz="1299" spc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модульность</a:t>
            </a:r>
            <a:r>
              <a:rPr lang="en-US" sz="1299" spc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99" spc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конструкции</a:t>
            </a:r>
            <a:r>
              <a:rPr lang="en-US" sz="1299" spc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99" spc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позволяет</a:t>
            </a:r>
            <a:r>
              <a:rPr lang="en-US" sz="1299" spc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99" spc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минимизировать</a:t>
            </a:r>
            <a:r>
              <a:rPr lang="en-US" sz="1299" spc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99" spc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время</a:t>
            </a:r>
            <a:r>
              <a:rPr lang="en-US" sz="1299" spc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99" spc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ремонта</a:t>
            </a:r>
            <a:r>
              <a:rPr lang="en-US" sz="1299" spc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(</a:t>
            </a:r>
            <a:r>
              <a:rPr lang="en-US" sz="1299" spc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простой</a:t>
            </a:r>
            <a:r>
              <a:rPr lang="en-US" sz="1299" spc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99" spc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заменой</a:t>
            </a:r>
            <a:r>
              <a:rPr lang="en-US" sz="1299" spc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99" spc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силового</a:t>
            </a:r>
            <a:r>
              <a:rPr lang="en-US" sz="1299" spc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99" spc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блока</a:t>
            </a:r>
            <a:r>
              <a:rPr lang="en-US" sz="1299" spc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</a:p>
          <a:p>
            <a:pPr marL="280669" lvl="1" indent="-140335" algn="l">
              <a:lnSpc>
                <a:spcPts val="1559"/>
              </a:lnSpc>
              <a:buFont typeface="Arial"/>
              <a:buChar char="•"/>
            </a:pPr>
            <a:r>
              <a:rPr lang="en-US" sz="1299" spc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возможности</a:t>
            </a:r>
            <a:r>
              <a:rPr lang="en-US" sz="1299" spc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99" spc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применения</a:t>
            </a:r>
            <a:r>
              <a:rPr lang="en-US" sz="1299" spc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99" spc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рекуперации</a:t>
            </a:r>
            <a:r>
              <a:rPr lang="en-US" sz="1299" spc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99" spc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энергии</a:t>
            </a:r>
            <a:r>
              <a:rPr lang="en-US" sz="1299" spc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99" spc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обратно</a:t>
            </a:r>
            <a:r>
              <a:rPr lang="en-US" sz="1299" spc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в </a:t>
            </a:r>
            <a:r>
              <a:rPr lang="en-US" sz="1299" spc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сеть</a:t>
            </a:r>
            <a:endParaRPr lang="en-US" sz="1299" spc="1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0669" lvl="1" indent="-140335" algn="l">
              <a:lnSpc>
                <a:spcPts val="1559"/>
              </a:lnSpc>
              <a:buFont typeface="Arial"/>
              <a:buChar char="•"/>
            </a:pPr>
            <a:r>
              <a:rPr lang="en-US" sz="1299" spc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выбор</a:t>
            </a:r>
            <a:r>
              <a:rPr lang="en-US" sz="1299" spc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99" spc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опциональных</a:t>
            </a:r>
            <a:r>
              <a:rPr lang="en-US" sz="1299" spc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99" spc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расширений</a:t>
            </a:r>
            <a:r>
              <a:rPr lang="en-US" sz="1299" spc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1299" spc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поддерживающих</a:t>
            </a:r>
            <a:r>
              <a:rPr lang="en-US" sz="1299" spc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99" spc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множество</a:t>
            </a:r>
            <a:r>
              <a:rPr lang="en-US" sz="1299" spc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99" spc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вариантов</a:t>
            </a:r>
            <a:r>
              <a:rPr lang="en-US" sz="1299" spc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99" spc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применений</a:t>
            </a:r>
            <a:r>
              <a:rPr lang="en-US" sz="1299" spc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и </a:t>
            </a:r>
            <a:r>
              <a:rPr lang="en-US" sz="1299" spc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комбинаций</a:t>
            </a:r>
            <a:r>
              <a:rPr lang="en-US" sz="1299" spc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99" spc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защиты</a:t>
            </a:r>
            <a:endParaRPr lang="en-US" sz="1299" spc="1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23471" y="3851631"/>
            <a:ext cx="4207451" cy="190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59"/>
              </a:lnSpc>
            </a:pPr>
            <a:r>
              <a:rPr lang="en-US" sz="1299" b="1">
                <a:solidFill>
                  <a:srgbClr val="A20E2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Характеристики системы: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56000" y="401808"/>
            <a:ext cx="6513178" cy="635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99"/>
              </a:lnSpc>
            </a:pPr>
            <a:r>
              <a:rPr lang="en-US" sz="2499" b="1" spc="2">
                <a:solidFill>
                  <a:srgbClr val="000000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ИНЖЕНЕРНЫЕ ПЧ</a:t>
            </a:r>
          </a:p>
          <a:p>
            <a:pPr marL="0" lvl="0" indent="0" algn="l">
              <a:lnSpc>
                <a:spcPts val="2499"/>
              </a:lnSpc>
            </a:pPr>
            <a:r>
              <a:rPr lang="en-US" sz="2499" b="1" spc="2">
                <a:solidFill>
                  <a:srgbClr val="000000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INVT Gd800 PRO, Gd880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8912" y="2313234"/>
            <a:ext cx="10007000" cy="4985401"/>
            <a:chOff x="0" y="0"/>
            <a:chExt cx="13342667" cy="6647202"/>
          </a:xfrm>
        </p:grpSpPr>
        <p:sp>
          <p:nvSpPr>
            <p:cNvPr id="3" name="Freeform 3"/>
            <p:cNvSpPr/>
            <p:nvPr/>
          </p:nvSpPr>
          <p:spPr>
            <a:xfrm>
              <a:off x="216142" y="165328"/>
              <a:ext cx="13126525" cy="6481874"/>
            </a:xfrm>
            <a:custGeom>
              <a:avLst/>
              <a:gdLst/>
              <a:ahLst/>
              <a:cxnLst/>
              <a:rect l="l" t="t" r="r" b="b"/>
              <a:pathLst>
                <a:path w="13126525" h="6481874">
                  <a:moveTo>
                    <a:pt x="0" y="0"/>
                  </a:moveTo>
                  <a:lnTo>
                    <a:pt x="13126525" y="0"/>
                  </a:lnTo>
                  <a:lnTo>
                    <a:pt x="13126525" y="6481874"/>
                  </a:lnTo>
                  <a:lnTo>
                    <a:pt x="0" y="64818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667" r="-2066" b="-1542"/>
              </a:stretch>
            </a:blipFill>
          </p:spPr>
        </p:sp>
        <p:grpSp>
          <p:nvGrpSpPr>
            <p:cNvPr id="4" name="Group 4"/>
            <p:cNvGrpSpPr/>
            <p:nvPr/>
          </p:nvGrpSpPr>
          <p:grpSpPr>
            <a:xfrm>
              <a:off x="0" y="0"/>
              <a:ext cx="914858" cy="1342334"/>
              <a:chOff x="0" y="0"/>
              <a:chExt cx="151062" cy="221648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51062" cy="221648"/>
              </a:xfrm>
              <a:custGeom>
                <a:avLst/>
                <a:gdLst/>
                <a:ahLst/>
                <a:cxnLst/>
                <a:rect l="l" t="t" r="r" b="b"/>
                <a:pathLst>
                  <a:path w="151062" h="221648">
                    <a:moveTo>
                      <a:pt x="0" y="0"/>
                    </a:moveTo>
                    <a:lnTo>
                      <a:pt x="151062" y="0"/>
                    </a:lnTo>
                    <a:lnTo>
                      <a:pt x="151062" y="221648"/>
                    </a:lnTo>
                    <a:lnTo>
                      <a:pt x="0" y="221648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0"/>
                <a:ext cx="151062" cy="22164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33"/>
                  </a:lnSpc>
                </a:pPr>
                <a:endParaRPr/>
              </a:p>
            </p:txBody>
          </p:sp>
        </p:grpSp>
      </p:grpSp>
      <p:sp>
        <p:nvSpPr>
          <p:cNvPr id="7" name="TextBox 7"/>
          <p:cNvSpPr txBox="1"/>
          <p:nvPr/>
        </p:nvSpPr>
        <p:spPr>
          <a:xfrm>
            <a:off x="1789448" y="1310454"/>
            <a:ext cx="6976318" cy="673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38"/>
              </a:lnSpc>
            </a:pPr>
            <a:r>
              <a:rPr lang="en-US" sz="1825" spc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Общая DC шина и распределенная система управления </a:t>
            </a:r>
          </a:p>
          <a:p>
            <a:pPr algn="ctr">
              <a:lnSpc>
                <a:spcPts val="2738"/>
              </a:lnSpc>
            </a:pPr>
            <a:r>
              <a:rPr lang="en-US" sz="1825" spc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увеличивают эффективность системы.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23471" y="6950639"/>
            <a:ext cx="1830285" cy="3479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432"/>
              </a:lnSpc>
              <a:spcBef>
                <a:spcPct val="0"/>
              </a:spcBef>
            </a:pPr>
            <a:r>
              <a:rPr lang="en-US" sz="1302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Топология </a:t>
            </a:r>
          </a:p>
          <a:p>
            <a:pPr marL="0" lvl="0" indent="0" algn="l">
              <a:lnSpc>
                <a:spcPts val="1432"/>
              </a:lnSpc>
              <a:spcBef>
                <a:spcPct val="0"/>
              </a:spcBef>
            </a:pPr>
            <a:r>
              <a:rPr lang="en-US" sz="1302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системы управления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56000" y="401808"/>
            <a:ext cx="3135934" cy="635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499"/>
              </a:lnSpc>
            </a:pPr>
            <a:r>
              <a:rPr lang="en-US" sz="2499" b="1" spc="2">
                <a:solidFill>
                  <a:srgbClr val="000000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INVT GD800 PRO INVT GD880</a:t>
            </a:r>
          </a:p>
        </p:txBody>
      </p:sp>
      <p:sp>
        <p:nvSpPr>
          <p:cNvPr id="10" name="Freeform 10">
            <a:hlinkClick r:id="rId3" tooltip="https://www.ruselkom.ru"/>
          </p:cNvPr>
          <p:cNvSpPr/>
          <p:nvPr/>
        </p:nvSpPr>
        <p:spPr>
          <a:xfrm>
            <a:off x="9222739" y="231892"/>
            <a:ext cx="1000664" cy="443129"/>
          </a:xfrm>
          <a:custGeom>
            <a:avLst/>
            <a:gdLst/>
            <a:ahLst/>
            <a:cxnLst/>
            <a:rect l="l" t="t" r="r" b="b"/>
            <a:pathLst>
              <a:path w="1000664" h="443129">
                <a:moveTo>
                  <a:pt x="0" y="0"/>
                </a:moveTo>
                <a:lnTo>
                  <a:pt x="1000664" y="0"/>
                </a:lnTo>
                <a:lnTo>
                  <a:pt x="1000664" y="443129"/>
                </a:lnTo>
                <a:lnTo>
                  <a:pt x="0" y="44312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28794"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hlinkClick r:id="rId2" tooltip="https://www.ruselkom.ru"/>
          </p:cNvPr>
          <p:cNvSpPr/>
          <p:nvPr/>
        </p:nvSpPr>
        <p:spPr>
          <a:xfrm>
            <a:off x="9222739" y="231892"/>
            <a:ext cx="1000664" cy="443129"/>
          </a:xfrm>
          <a:custGeom>
            <a:avLst/>
            <a:gdLst/>
            <a:ahLst/>
            <a:cxnLst/>
            <a:rect l="l" t="t" r="r" b="b"/>
            <a:pathLst>
              <a:path w="1000664" h="443129">
                <a:moveTo>
                  <a:pt x="0" y="0"/>
                </a:moveTo>
                <a:lnTo>
                  <a:pt x="1000664" y="0"/>
                </a:lnTo>
                <a:lnTo>
                  <a:pt x="1000664" y="443129"/>
                </a:lnTo>
                <a:lnTo>
                  <a:pt x="0" y="44312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28794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756000" y="414028"/>
            <a:ext cx="4619313" cy="635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99"/>
              </a:lnSpc>
            </a:pPr>
            <a:r>
              <a:rPr lang="en-US" sz="2499" b="1" spc="2">
                <a:solidFill>
                  <a:srgbClr val="A20E20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ФУНКЦИОНАЛ</a:t>
            </a:r>
          </a:p>
          <a:p>
            <a:pPr marL="0" lvl="0" indent="0" algn="l">
              <a:lnSpc>
                <a:spcPts val="2499"/>
              </a:lnSpc>
            </a:pPr>
            <a:r>
              <a:rPr lang="en-US" sz="2499" b="1" spc="2">
                <a:solidFill>
                  <a:srgbClr val="000000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INVT GD800 PRO, GD880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277607" y="5450615"/>
            <a:ext cx="4945796" cy="166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210"/>
              </a:lnSpc>
              <a:spcBef>
                <a:spcPct val="0"/>
              </a:spcBef>
            </a:pPr>
            <a:r>
              <a:rPr lang="en-US" sz="1100" b="1" spc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ПРОТОКОЛЫ СВЯЗИ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277607" y="5664573"/>
            <a:ext cx="4945796" cy="471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10"/>
              </a:lnSpc>
              <a:spcBef>
                <a:spcPct val="0"/>
              </a:spcBef>
            </a:pPr>
            <a:r>
              <a:rPr lang="en-US" sz="1100" spc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Для</a:t>
            </a:r>
            <a:r>
              <a:rPr lang="en-US" sz="1100" spc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100" spc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связи</a:t>
            </a:r>
            <a:r>
              <a:rPr lang="en-US" sz="1100" spc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с </a:t>
            </a:r>
            <a:r>
              <a:rPr lang="en-US" sz="1100" spc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верхним</a:t>
            </a:r>
            <a:r>
              <a:rPr lang="en-US" sz="1100" spc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100" spc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уровнем</a:t>
            </a:r>
            <a:r>
              <a:rPr lang="en-US" sz="1100" spc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100" spc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управления</a:t>
            </a:r>
            <a:r>
              <a:rPr lang="en-US" sz="1100" spc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100" spc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есть</a:t>
            </a:r>
            <a:r>
              <a:rPr lang="en-US" sz="1100" spc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100" spc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возможность</a:t>
            </a:r>
            <a:r>
              <a:rPr lang="en-US" sz="1100" spc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100" spc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использовать</a:t>
            </a:r>
            <a:r>
              <a:rPr lang="en-US" sz="1100" spc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100" spc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протоколы</a:t>
            </a:r>
            <a:r>
              <a:rPr lang="en-US" sz="1100" spc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 Modbus RTU, </a:t>
            </a:r>
            <a:r>
              <a:rPr lang="en-US" sz="1100" spc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Profinet</a:t>
            </a:r>
            <a:r>
              <a:rPr lang="en-US" sz="1100" spc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IO, Profibus-DP, </a:t>
            </a:r>
            <a:r>
              <a:rPr lang="en-US" sz="1100" spc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CANopen</a:t>
            </a:r>
            <a:r>
              <a:rPr lang="ru-RU" sz="1100" spc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lang="en-US" sz="1100" spc="1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277607" y="1486898"/>
            <a:ext cx="4945796" cy="166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210"/>
              </a:lnSpc>
              <a:spcBef>
                <a:spcPct val="0"/>
              </a:spcBef>
            </a:pPr>
            <a:r>
              <a:rPr lang="en-US" sz="1100" b="1" spc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ШИРОКИЙ ФУНКЦИОНАЛ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277607" y="1693733"/>
            <a:ext cx="4945796" cy="6234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37491" lvl="1" indent="-118745" algn="l">
              <a:lnSpc>
                <a:spcPts val="1210"/>
              </a:lnSpc>
              <a:buFont typeface="Arial"/>
              <a:buChar char="•"/>
            </a:pPr>
            <a:r>
              <a:rPr lang="en-US" sz="1100" spc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автонастройка двигателя</a:t>
            </a:r>
          </a:p>
          <a:p>
            <a:pPr marL="237491" lvl="1" indent="-118745" algn="l">
              <a:lnSpc>
                <a:spcPts val="1210"/>
              </a:lnSpc>
              <a:buFont typeface="Arial"/>
              <a:buChar char="•"/>
            </a:pPr>
            <a:r>
              <a:rPr lang="en-US" sz="1100" spc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управление подъемным механизмом</a:t>
            </a:r>
          </a:p>
          <a:p>
            <a:pPr marL="237491" lvl="1" indent="-118745" algn="l">
              <a:lnSpc>
                <a:spcPts val="1210"/>
              </a:lnSpc>
              <a:buFont typeface="Arial"/>
              <a:buChar char="•"/>
            </a:pPr>
            <a:r>
              <a:rPr lang="en-US" sz="1100" spc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управление Master-slave</a:t>
            </a:r>
          </a:p>
          <a:p>
            <a:pPr marL="237491" lvl="1" indent="-118745" algn="l">
              <a:lnSpc>
                <a:spcPts val="1210"/>
              </a:lnSpc>
              <a:buFont typeface="Arial"/>
              <a:buChar char="•"/>
            </a:pPr>
            <a:r>
              <a:rPr lang="en-US" sz="1100" spc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запуск с отслеживанием скорости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277607" y="4697634"/>
            <a:ext cx="4945796" cy="5078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spcBef>
                <a:spcPct val="0"/>
              </a:spcBef>
            </a:pPr>
            <a:r>
              <a:rPr lang="en-US" sz="1100" b="1" u="none" strike="noStrike" spc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УПРАВЛЕНИЕ АСИНХРОННЫМИ, СИНХРОННЫМИ И ЛИНЕЙНЫМИ ДВИГАТЕЛЯМИ, </a:t>
            </a:r>
            <a:endParaRPr lang="ru-RU" sz="1100" b="1" u="none" strike="noStrike" spc="1" dirty="0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0" lvl="0" indent="0" algn="l">
              <a:spcBef>
                <a:spcPct val="0"/>
              </a:spcBef>
            </a:pPr>
            <a:r>
              <a:rPr lang="en-US" sz="1100" b="1" u="none" strike="noStrike" spc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СО СМЕШАННОЙ НАГРУЗКОЙ V/F, SVC, VC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21819" y="2601431"/>
            <a:ext cx="3733419" cy="1675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320"/>
              </a:lnSpc>
              <a:spcBef>
                <a:spcPct val="0"/>
              </a:spcBef>
            </a:pPr>
            <a:r>
              <a:rPr lang="en-US" sz="1200" b="1" spc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ИНТЕГРИРОВАННАЯ ФУНКЦИЯ STO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21819" y="2815826"/>
            <a:ext cx="3733419" cy="6234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10"/>
              </a:lnSpc>
              <a:spcBef>
                <a:spcPct val="0"/>
              </a:spcBef>
            </a:pPr>
            <a:r>
              <a:rPr lang="en-US" sz="1100" spc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Встроенная функция безопасности по SIL2 позволяет применение данных серий в системах безопасности на предприятии (защита от непреднамеренного запуска двигателя).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21819" y="3721170"/>
            <a:ext cx="3733419" cy="323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210"/>
              </a:lnSpc>
              <a:spcBef>
                <a:spcPct val="0"/>
              </a:spcBef>
            </a:pPr>
            <a:r>
              <a:rPr lang="en-US" sz="1100" b="1" spc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ВОЗМОЖНОСТЬ ПРЯМОГО </a:t>
            </a:r>
            <a:endParaRPr lang="ru-RU" sz="1100" b="1" spc="1" dirty="0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0" lvl="0" indent="0" algn="l">
              <a:spcBef>
                <a:spcPct val="0"/>
              </a:spcBef>
            </a:pPr>
            <a:r>
              <a:rPr lang="en-US" sz="1100" b="1" spc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УПРАВЛЕНИЯ МОМЕНТОМ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21819" y="1477802"/>
            <a:ext cx="3733419" cy="166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210"/>
              </a:lnSpc>
              <a:spcBef>
                <a:spcPct val="0"/>
              </a:spcBef>
            </a:pPr>
            <a:r>
              <a:rPr lang="en-US" sz="1100" b="1" spc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МЕТОД УПРАВЛЕНИЯ ДВИГАТЕЛЯМИ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21819" y="1693733"/>
            <a:ext cx="3733419" cy="471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10"/>
              </a:lnSpc>
              <a:spcBef>
                <a:spcPct val="0"/>
              </a:spcBef>
            </a:pPr>
            <a:r>
              <a:rPr lang="en-US" sz="1100" spc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В качестве метода управления эл. двигателями используется скалярный и векторный режим (бессенсорный и с обратной связью).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277607" y="6438461"/>
            <a:ext cx="4945796" cy="166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210"/>
              </a:lnSpc>
              <a:spcBef>
                <a:spcPct val="0"/>
              </a:spcBef>
            </a:pPr>
            <a:r>
              <a:rPr lang="en-US" sz="1100" b="1" spc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ПЛАТЫ РАСШИРЕНИЯ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277607" y="6652419"/>
            <a:ext cx="4945796" cy="3186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10"/>
              </a:lnSpc>
              <a:spcBef>
                <a:spcPct val="0"/>
              </a:spcBef>
            </a:pPr>
            <a:r>
              <a:rPr lang="en-US" sz="1100" spc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Платы PLC, платы энкодера, платы входов-выходов, платы интерфейсов.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21819" y="4321789"/>
            <a:ext cx="3733419" cy="166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210"/>
              </a:lnSpc>
              <a:spcBef>
                <a:spcPct val="0"/>
              </a:spcBef>
            </a:pPr>
            <a:r>
              <a:rPr lang="en-US" sz="1100" b="1" spc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АДАПТАЦИЯ к суровым условиям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21819" y="4534951"/>
            <a:ext cx="3733419" cy="7757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10"/>
              </a:lnSpc>
            </a:pPr>
            <a:r>
              <a:rPr lang="en-US" sz="1100" spc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Независимая конструкция воздуховода.</a:t>
            </a:r>
          </a:p>
          <a:p>
            <a:pPr algn="l">
              <a:lnSpc>
                <a:spcPts val="1210"/>
              </a:lnSpc>
              <a:spcBef>
                <a:spcPct val="0"/>
              </a:spcBef>
            </a:pPr>
            <a:r>
              <a:rPr lang="en-US" sz="1100" spc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Раздельное исполнение компонентов ПЧ и воздушного канала для лучшего рассеивания тепла. Возможность исполнения с водяным охлаждением.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277607" y="2591906"/>
            <a:ext cx="4945796" cy="166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210"/>
              </a:lnSpc>
              <a:spcBef>
                <a:spcPct val="0"/>
              </a:spcBef>
            </a:pPr>
            <a:r>
              <a:rPr lang="en-US" sz="1100" b="1" spc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ВСТРОЕННЫЙ C3 ФИЛЬТР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277607" y="2805863"/>
            <a:ext cx="4945796" cy="6234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10"/>
              </a:lnSpc>
              <a:spcBef>
                <a:spcPct val="0"/>
              </a:spcBef>
            </a:pPr>
            <a:r>
              <a:rPr lang="en-US" sz="1100" spc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Встроенный фильтр класса C3, соответствует требования по EMI стандарту IEC61800-3. Полностью автоматизированный трехэтапный процесс покрытия плат лаком, более качественный и равномерный, что гарантирует лучшую защиту печатных плат.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21819" y="5592658"/>
            <a:ext cx="3733419" cy="323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spcBef>
                <a:spcPct val="0"/>
              </a:spcBef>
            </a:pPr>
            <a:r>
              <a:rPr lang="en-US" sz="1100" b="1" u="none" strike="noStrike" spc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ТЕХНОЛОГИЯ ЦИФРОВОЙ</a:t>
            </a:r>
          </a:p>
          <a:p>
            <a:pPr marL="0" lvl="0" indent="0" algn="l">
              <a:lnSpc>
                <a:spcPts val="1210"/>
              </a:lnSpc>
              <a:spcBef>
                <a:spcPct val="0"/>
              </a:spcBef>
            </a:pPr>
            <a:r>
              <a:rPr lang="en-US" sz="1100" b="1" u="none" strike="noStrike" spc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ФИЛЬТРАЦИИ (ПЛАТЫ ЭНКОДЕРОВ)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21819" y="5974388"/>
            <a:ext cx="3733419" cy="9281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10"/>
              </a:lnSpc>
            </a:pPr>
            <a:r>
              <a:rPr lang="en-US" sz="1100" spc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Плата PG с технологией цифрового фильтра многократно улучшает помехоустойчивость, что обеспечивает стабильный прием сигнала энкодера даже на большом расстоянии.</a:t>
            </a:r>
          </a:p>
          <a:p>
            <a:pPr algn="l">
              <a:lnSpc>
                <a:spcPts val="1210"/>
              </a:lnSpc>
              <a:spcBef>
                <a:spcPct val="0"/>
              </a:spcBef>
            </a:pPr>
            <a:r>
              <a:rPr lang="en-US" sz="1100" spc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Реализация стабильного приема сигналов энкодера на большие расстояния.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5277607" y="3721170"/>
            <a:ext cx="4945796" cy="166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210"/>
              </a:lnSpc>
              <a:spcBef>
                <a:spcPct val="0"/>
              </a:spcBef>
            </a:pPr>
            <a:r>
              <a:rPr lang="en-US" sz="1100" b="1" spc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НАДЕЖНОСТЬ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5277607" y="3935128"/>
            <a:ext cx="4945796" cy="471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10"/>
              </a:lnSpc>
              <a:spcBef>
                <a:spcPct val="0"/>
              </a:spcBef>
            </a:pPr>
            <a:r>
              <a:rPr lang="en-US" sz="1100" spc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Встроенные предохранители в звено постоянного тока. В инвертор встроены предохранители постоянного тока. Защита всей системы от короткого замыкания неисправного блока.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hlinkClick r:id="rId2" tooltip="https://www.ruselkom.ru"/>
          </p:cNvPr>
          <p:cNvSpPr/>
          <p:nvPr/>
        </p:nvSpPr>
        <p:spPr>
          <a:xfrm>
            <a:off x="9222739" y="231892"/>
            <a:ext cx="1000664" cy="443129"/>
          </a:xfrm>
          <a:custGeom>
            <a:avLst/>
            <a:gdLst/>
            <a:ahLst/>
            <a:cxnLst/>
            <a:rect l="l" t="t" r="r" b="b"/>
            <a:pathLst>
              <a:path w="1000664" h="443129">
                <a:moveTo>
                  <a:pt x="0" y="0"/>
                </a:moveTo>
                <a:lnTo>
                  <a:pt x="1000664" y="0"/>
                </a:lnTo>
                <a:lnTo>
                  <a:pt x="1000664" y="443129"/>
                </a:lnTo>
                <a:lnTo>
                  <a:pt x="0" y="44312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28794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756000" y="401808"/>
            <a:ext cx="7913168" cy="949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99"/>
              </a:lnSpc>
            </a:pPr>
            <a:r>
              <a:rPr lang="en-US" sz="2499" b="1" spc="2">
                <a:solidFill>
                  <a:srgbClr val="000000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ВЫСОКОВОЛЬТНЫЙ ПЧ</a:t>
            </a:r>
          </a:p>
          <a:p>
            <a:pPr algn="l">
              <a:lnSpc>
                <a:spcPts val="2499"/>
              </a:lnSpc>
            </a:pPr>
            <a:r>
              <a:rPr lang="en-US" sz="2499" b="1" spc="2">
                <a:solidFill>
                  <a:srgbClr val="000000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С ВЕКТОРНЫМ УПРАВЛЕНИЕМ</a:t>
            </a:r>
          </a:p>
          <a:p>
            <a:pPr marL="0" lvl="0" indent="0" algn="l">
              <a:lnSpc>
                <a:spcPts val="2499"/>
              </a:lnSpc>
            </a:pPr>
            <a:r>
              <a:rPr lang="en-US" sz="2499" b="1" spc="2">
                <a:solidFill>
                  <a:srgbClr val="A20E20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INVT GD5000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23471" y="1661257"/>
            <a:ext cx="3956584" cy="2286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59"/>
              </a:lnSpc>
            </a:pPr>
            <a:r>
              <a:rPr lang="en-US" sz="1299" spc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В преобразователях частоты серии </a:t>
            </a:r>
            <a:r>
              <a:rPr lang="en-US" sz="1299" b="1" spc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Goodrive5000</a:t>
            </a:r>
            <a:r>
              <a:rPr lang="en-US" sz="1299" spc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применяется трехъядерный процессор DSP + ARM + FPGA </a:t>
            </a:r>
          </a:p>
          <a:p>
            <a:pPr algn="l">
              <a:lnSpc>
                <a:spcPts val="1559"/>
              </a:lnSpc>
            </a:pPr>
            <a:r>
              <a:rPr lang="en-US" sz="1299" spc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в качестве ядра управления и интегрируется передовой алгоритм векторного управления двигателем.</a:t>
            </a:r>
          </a:p>
          <a:p>
            <a:pPr algn="l">
              <a:lnSpc>
                <a:spcPts val="1559"/>
              </a:lnSpc>
            </a:pPr>
            <a:endParaRPr lang="en-US" sz="1299" spc="1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1559"/>
              </a:lnSpc>
            </a:pPr>
            <a:r>
              <a:rPr lang="en-US" sz="1299" spc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Характеристики системы:</a:t>
            </a:r>
          </a:p>
          <a:p>
            <a:pPr marL="280669" lvl="1" indent="-140335" algn="l">
              <a:lnSpc>
                <a:spcPts val="1559"/>
              </a:lnSpc>
              <a:buFont typeface="Arial"/>
              <a:buChar char="•"/>
            </a:pPr>
            <a:r>
              <a:rPr lang="en-US" sz="1299" spc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высокая точность управления;</a:t>
            </a:r>
          </a:p>
          <a:p>
            <a:pPr marL="280669" lvl="1" indent="-140335" algn="l">
              <a:lnSpc>
                <a:spcPts val="1559"/>
              </a:lnSpc>
              <a:buFont typeface="Arial"/>
              <a:buChar char="•"/>
            </a:pPr>
            <a:r>
              <a:rPr lang="en-US" sz="1299" spc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быстрая скорость отклика;</a:t>
            </a:r>
          </a:p>
          <a:p>
            <a:pPr marL="280669" lvl="1" indent="-140335" algn="l">
              <a:lnSpc>
                <a:spcPts val="1559"/>
              </a:lnSpc>
              <a:buFont typeface="Arial"/>
              <a:buChar char="•"/>
            </a:pPr>
            <a:r>
              <a:rPr lang="en-US" sz="1299" spc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низкая частота гармоник;</a:t>
            </a:r>
          </a:p>
          <a:p>
            <a:pPr marL="280669" lvl="1" indent="-140335" algn="l">
              <a:lnSpc>
                <a:spcPts val="1559"/>
              </a:lnSpc>
              <a:buFont typeface="Arial"/>
              <a:buChar char="•"/>
            </a:pPr>
            <a:r>
              <a:rPr lang="en-US" sz="1299" spc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большой крутящий момент.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35879" y="6048767"/>
            <a:ext cx="3931767" cy="12498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689"/>
              </a:lnSpc>
            </a:pPr>
            <a:r>
              <a:rPr lang="en-US" sz="1299" u="none" strike="noStrike" spc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РАБОТАЕТ </a:t>
            </a:r>
          </a:p>
          <a:p>
            <a:pPr marL="280669" lvl="1" indent="-140335" algn="l">
              <a:lnSpc>
                <a:spcPts val="1689"/>
              </a:lnSpc>
              <a:buFont typeface="Arial"/>
              <a:buChar char="•"/>
            </a:pPr>
            <a:r>
              <a:rPr lang="en-US" sz="1299" u="none" strike="noStrike" spc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С АСИНХРОННЫМИ ДВИГАТЕЛЯМИ</a:t>
            </a:r>
          </a:p>
          <a:p>
            <a:pPr marL="280669" lvl="1" indent="-140335" algn="l">
              <a:lnSpc>
                <a:spcPts val="1689"/>
              </a:lnSpc>
              <a:buFont typeface="Arial"/>
              <a:buChar char="•"/>
            </a:pPr>
            <a:r>
              <a:rPr lang="en-US" sz="1299" u="none" strike="noStrike" spc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С СИНХРОННЫМИ ДВИГАТЕЛЯМИ С ОБМОТКОЙ ВОЗБУЖДЕНИЯ</a:t>
            </a:r>
          </a:p>
          <a:p>
            <a:pPr marL="280669" lvl="1" indent="-140335" algn="l">
              <a:lnSpc>
                <a:spcPts val="1689"/>
              </a:lnSpc>
              <a:buFont typeface="Arial"/>
              <a:buChar char="•"/>
            </a:pPr>
            <a:r>
              <a:rPr lang="en-US" sz="1299" u="none" strike="noStrike" spc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С СИНХРОННЫМИ ДВИГАТЕЛЯМИ С ПОСТОЯННЫМИ МАГНИТАМИ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23471" y="5623253"/>
            <a:ext cx="2869971" cy="3245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530"/>
              </a:lnSpc>
              <a:spcBef>
                <a:spcPct val="0"/>
              </a:spcBef>
            </a:pPr>
            <a:r>
              <a:rPr lang="en-US" sz="2300" b="1" u="none" strike="noStrike" spc="2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GOODRIVE5000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23471" y="4204230"/>
            <a:ext cx="3931767" cy="1143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59"/>
              </a:lnSpc>
            </a:pPr>
            <a:r>
              <a:rPr lang="en-US" sz="1299" spc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INVT GD5000 </a:t>
            </a:r>
            <a:r>
              <a:rPr lang="en-US" sz="1299" u="none" strike="noStrike" spc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может точно отслеживать текущую скорость вращения, направления двигателя и управлять соответствующим выходным напряжением, чтобы реализовать плавный запуск и уменьшить воздействие на электросеть.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367647" y="1683303"/>
            <a:ext cx="5855756" cy="1879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29"/>
              </a:lnSpc>
              <a:spcBef>
                <a:spcPct val="0"/>
              </a:spcBef>
            </a:pPr>
            <a:r>
              <a:rPr lang="en-US" sz="1299" b="1" u="none" strike="noStrike" spc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УПРАВЛЕНИЕ ДВИГАТЕЛЕМ</a:t>
            </a:r>
          </a:p>
        </p:txBody>
      </p:sp>
      <p:sp>
        <p:nvSpPr>
          <p:cNvPr id="13" name="Freeform 13"/>
          <p:cNvSpPr/>
          <p:nvPr/>
        </p:nvSpPr>
        <p:spPr>
          <a:xfrm>
            <a:off x="4355238" y="5080628"/>
            <a:ext cx="6336762" cy="2467885"/>
          </a:xfrm>
          <a:custGeom>
            <a:avLst/>
            <a:gdLst/>
            <a:ahLst/>
            <a:cxnLst/>
            <a:rect l="l" t="t" r="r" b="b"/>
            <a:pathLst>
              <a:path w="6336762" h="2467885">
                <a:moveTo>
                  <a:pt x="0" y="0"/>
                </a:moveTo>
                <a:lnTo>
                  <a:pt x="6336762" y="0"/>
                </a:lnTo>
                <a:lnTo>
                  <a:pt x="6336762" y="2467885"/>
                </a:lnTo>
                <a:lnTo>
                  <a:pt x="0" y="246788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037" r="-3755" b="-23857"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7227345" y="3093783"/>
            <a:ext cx="3267653" cy="735034"/>
            <a:chOff x="-19620" y="-41001"/>
            <a:chExt cx="4356871" cy="980045"/>
          </a:xfrm>
        </p:grpSpPr>
        <p:grpSp>
          <p:nvGrpSpPr>
            <p:cNvPr id="15" name="Group 15"/>
            <p:cNvGrpSpPr/>
            <p:nvPr/>
          </p:nvGrpSpPr>
          <p:grpSpPr>
            <a:xfrm>
              <a:off x="-19620" y="-41001"/>
              <a:ext cx="4356871" cy="980045"/>
              <a:chOff x="-14182" y="-29637"/>
              <a:chExt cx="3149285" cy="708408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-14182" y="-29637"/>
                <a:ext cx="3135103" cy="678771"/>
              </a:xfrm>
              <a:custGeom>
                <a:avLst/>
                <a:gdLst/>
                <a:ahLst/>
                <a:cxnLst/>
                <a:rect l="l" t="t" r="r" b="b"/>
                <a:pathLst>
                  <a:path w="3135103" h="678771">
                    <a:moveTo>
                      <a:pt x="26180" y="0"/>
                    </a:moveTo>
                    <a:lnTo>
                      <a:pt x="3108924" y="0"/>
                    </a:lnTo>
                    <a:cubicBezTo>
                      <a:pt x="3123382" y="0"/>
                      <a:pt x="3135103" y="11721"/>
                      <a:pt x="3135103" y="26180"/>
                    </a:cubicBezTo>
                    <a:lnTo>
                      <a:pt x="3135103" y="652592"/>
                    </a:lnTo>
                    <a:cubicBezTo>
                      <a:pt x="3135103" y="667050"/>
                      <a:pt x="3123382" y="678771"/>
                      <a:pt x="3108924" y="678771"/>
                    </a:cubicBezTo>
                    <a:lnTo>
                      <a:pt x="26180" y="678771"/>
                    </a:lnTo>
                    <a:cubicBezTo>
                      <a:pt x="11721" y="678771"/>
                      <a:pt x="0" y="667050"/>
                      <a:pt x="0" y="652592"/>
                    </a:cubicBezTo>
                    <a:lnTo>
                      <a:pt x="0" y="26180"/>
                    </a:lnTo>
                    <a:cubicBezTo>
                      <a:pt x="0" y="11721"/>
                      <a:pt x="11721" y="0"/>
                      <a:pt x="26180" y="0"/>
                    </a:cubicBezTo>
                    <a:close/>
                  </a:path>
                </a:pathLst>
              </a:custGeom>
              <a:solidFill>
                <a:srgbClr val="E6E7E8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9525"/>
                <a:ext cx="3135103" cy="669246"/>
              </a:xfrm>
              <a:prstGeom prst="rect">
                <a:avLst/>
              </a:prstGeom>
            </p:spPr>
            <p:txBody>
              <a:bodyPr lIns="26198" tIns="26198" rIns="26198" bIns="26198" rtlCol="0" anchor="ctr"/>
              <a:lstStyle/>
              <a:p>
                <a:pPr algn="ctr">
                  <a:lnSpc>
                    <a:spcPts val="1100"/>
                  </a:lnSpc>
                </a:pPr>
                <a:endParaRPr/>
              </a:p>
            </p:txBody>
          </p:sp>
        </p:grpSp>
        <p:sp>
          <p:nvSpPr>
            <p:cNvPr id="18" name="TextBox 18"/>
            <p:cNvSpPr txBox="1"/>
            <p:nvPr/>
          </p:nvSpPr>
          <p:spPr>
            <a:xfrm>
              <a:off x="709267" y="-1897"/>
              <a:ext cx="3497830" cy="8651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1100"/>
                </a:lnSpc>
              </a:pPr>
              <a:r>
                <a:rPr lang="en-US" sz="1100" b="1" u="none" strike="noStrike" spc="1" dirty="0" err="1">
                  <a:solidFill>
                    <a:srgbClr val="00000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Вектор</a:t>
              </a:r>
              <a:r>
                <a:rPr lang="en-US" sz="1100" b="1" u="none" strike="noStrike" spc="1" dirty="0">
                  <a:solidFill>
                    <a:srgbClr val="00000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 </a:t>
              </a:r>
              <a:r>
                <a:rPr lang="en-US" sz="1100" b="1" u="none" strike="noStrike" spc="1" dirty="0" err="1">
                  <a:solidFill>
                    <a:srgbClr val="00000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разомкнутого</a:t>
              </a:r>
              <a:r>
                <a:rPr lang="en-US" sz="1100" b="1" u="none" strike="noStrike" spc="1" dirty="0">
                  <a:solidFill>
                    <a:srgbClr val="00000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 </a:t>
              </a:r>
              <a:r>
                <a:rPr lang="en-US" sz="1100" b="1" u="none" strike="noStrike" spc="1" dirty="0" err="1">
                  <a:solidFill>
                    <a:srgbClr val="00000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контура</a:t>
              </a:r>
              <a:r>
                <a:rPr lang="en-US" sz="1100" b="1" u="none" strike="noStrike" spc="1" dirty="0">
                  <a:solidFill>
                    <a:srgbClr val="00000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 </a:t>
              </a:r>
            </a:p>
            <a:p>
              <a:pPr marL="0" lvl="0" indent="0" algn="l"/>
              <a:r>
                <a:rPr lang="en-US" sz="1100" u="none" strike="noStrike" spc="1" dirty="0" err="1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Режим</a:t>
              </a:r>
              <a:r>
                <a:rPr lang="en-US" sz="1100" u="none" strike="noStrike" spc="1" dirty="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100" u="none" strike="noStrike" spc="1" dirty="0" err="1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управления</a:t>
              </a:r>
              <a:r>
                <a:rPr lang="en-US" sz="1100" u="none" strike="noStrike" spc="1" dirty="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с </a:t>
              </a:r>
              <a:r>
                <a:rPr lang="en-US" sz="1100" u="none" strike="noStrike" spc="1" dirty="0" err="1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высокой</a:t>
              </a:r>
              <a:r>
                <a:rPr lang="en-US" sz="1100" u="none" strike="noStrike" spc="1" dirty="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100" u="none" strike="noStrike" spc="1" dirty="0" err="1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точностью</a:t>
              </a:r>
              <a:r>
                <a:rPr lang="en-US" sz="1100" u="none" strike="noStrike" spc="1" dirty="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, </a:t>
              </a:r>
              <a:r>
                <a:rPr lang="en-US" sz="1100" u="none" strike="noStrike" spc="1" dirty="0" err="1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нет</a:t>
              </a:r>
              <a:r>
                <a:rPr lang="en-US" sz="1100" u="none" strike="noStrike" spc="1" dirty="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100" u="none" strike="noStrike" spc="1" dirty="0" err="1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необходимости</a:t>
              </a:r>
              <a:r>
                <a:rPr lang="en-US" sz="1100" u="none" strike="noStrike" spc="1" dirty="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100" u="none" strike="noStrike" spc="1" dirty="0" err="1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устанавливать</a:t>
              </a:r>
              <a:r>
                <a:rPr lang="en-US" sz="1100" u="none" strike="noStrike" spc="1" dirty="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100" u="none" strike="noStrike" spc="1" dirty="0" err="1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датчик</a:t>
              </a:r>
              <a:r>
                <a:rPr lang="en-US" sz="1100" u="none" strike="noStrike" spc="1" dirty="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100" u="none" strike="noStrike" spc="1" dirty="0" err="1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скорости</a:t>
              </a:r>
              <a:r>
                <a:rPr lang="en-US" sz="1100" u="none" strike="noStrike" spc="1" dirty="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.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4552240" y="3860899"/>
            <a:ext cx="3000060" cy="837671"/>
            <a:chOff x="0" y="0"/>
            <a:chExt cx="4000080" cy="1116894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0"/>
              <a:ext cx="4000080" cy="1116894"/>
              <a:chOff x="0" y="0"/>
              <a:chExt cx="2891386" cy="807327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2891386" cy="807327"/>
              </a:xfrm>
              <a:custGeom>
                <a:avLst/>
                <a:gdLst/>
                <a:ahLst/>
                <a:cxnLst/>
                <a:rect l="l" t="t" r="r" b="b"/>
                <a:pathLst>
                  <a:path w="2891386" h="807327">
                    <a:moveTo>
                      <a:pt x="28386" y="0"/>
                    </a:moveTo>
                    <a:lnTo>
                      <a:pt x="2862999" y="0"/>
                    </a:lnTo>
                    <a:cubicBezTo>
                      <a:pt x="2870528" y="0"/>
                      <a:pt x="2877748" y="2991"/>
                      <a:pt x="2883071" y="8314"/>
                    </a:cubicBezTo>
                    <a:cubicBezTo>
                      <a:pt x="2888395" y="13638"/>
                      <a:pt x="2891386" y="20858"/>
                      <a:pt x="2891386" y="28386"/>
                    </a:cubicBezTo>
                    <a:lnTo>
                      <a:pt x="2891386" y="778940"/>
                    </a:lnTo>
                    <a:cubicBezTo>
                      <a:pt x="2891386" y="786469"/>
                      <a:pt x="2888395" y="793689"/>
                      <a:pt x="2883071" y="799012"/>
                    </a:cubicBezTo>
                    <a:cubicBezTo>
                      <a:pt x="2877748" y="804336"/>
                      <a:pt x="2870528" y="807327"/>
                      <a:pt x="2862999" y="807327"/>
                    </a:cubicBezTo>
                    <a:lnTo>
                      <a:pt x="28386" y="807327"/>
                    </a:lnTo>
                    <a:cubicBezTo>
                      <a:pt x="20858" y="807327"/>
                      <a:pt x="13638" y="804336"/>
                      <a:pt x="8314" y="799012"/>
                    </a:cubicBezTo>
                    <a:cubicBezTo>
                      <a:pt x="2991" y="793689"/>
                      <a:pt x="0" y="786469"/>
                      <a:pt x="0" y="778940"/>
                    </a:cubicBezTo>
                    <a:lnTo>
                      <a:pt x="0" y="28386"/>
                    </a:lnTo>
                    <a:cubicBezTo>
                      <a:pt x="0" y="20858"/>
                      <a:pt x="2991" y="13638"/>
                      <a:pt x="8314" y="8314"/>
                    </a:cubicBezTo>
                    <a:cubicBezTo>
                      <a:pt x="13638" y="2991"/>
                      <a:pt x="20858" y="0"/>
                      <a:pt x="28386" y="0"/>
                    </a:cubicBezTo>
                    <a:close/>
                  </a:path>
                </a:pathLst>
              </a:custGeom>
              <a:solidFill>
                <a:srgbClr val="E6E7E8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0" y="9525"/>
                <a:ext cx="2891386" cy="797802"/>
              </a:xfrm>
              <a:prstGeom prst="rect">
                <a:avLst/>
              </a:prstGeom>
            </p:spPr>
            <p:txBody>
              <a:bodyPr lIns="26198" tIns="26198" rIns="26198" bIns="26198" rtlCol="0" anchor="ctr"/>
              <a:lstStyle/>
              <a:p>
                <a:pPr marL="0" lvl="0" indent="0" algn="ctr">
                  <a:lnSpc>
                    <a:spcPts val="1100"/>
                  </a:lnSpc>
                </a:pPr>
                <a:endParaRPr/>
              </a:p>
            </p:txBody>
          </p:sp>
        </p:grpSp>
        <p:sp>
          <p:nvSpPr>
            <p:cNvPr id="23" name="TextBox 23"/>
            <p:cNvSpPr txBox="1"/>
            <p:nvPr/>
          </p:nvSpPr>
          <p:spPr>
            <a:xfrm>
              <a:off x="154115" y="4499"/>
              <a:ext cx="3283535" cy="10908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1100"/>
                </a:lnSpc>
              </a:pPr>
              <a:r>
                <a:rPr lang="en-US" sz="1100" b="1" u="none" strike="noStrike" spc="1" dirty="0" err="1">
                  <a:solidFill>
                    <a:srgbClr val="00000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Вектор</a:t>
              </a:r>
              <a:r>
                <a:rPr lang="en-US" sz="1100" b="1" u="none" strike="noStrike" spc="1" dirty="0">
                  <a:solidFill>
                    <a:srgbClr val="00000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 </a:t>
              </a:r>
              <a:r>
                <a:rPr lang="en-US" sz="1100" b="1" u="none" strike="noStrike" spc="1" dirty="0" err="1">
                  <a:solidFill>
                    <a:srgbClr val="00000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замкнутого</a:t>
              </a:r>
              <a:r>
                <a:rPr lang="en-US" sz="1100" b="1" u="none" strike="noStrike" spc="1" dirty="0">
                  <a:solidFill>
                    <a:srgbClr val="00000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 </a:t>
              </a:r>
              <a:r>
                <a:rPr lang="en-US" sz="1100" b="1" u="none" strike="noStrike" spc="1" dirty="0" err="1">
                  <a:solidFill>
                    <a:srgbClr val="00000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цикла</a:t>
              </a:r>
              <a:r>
                <a:rPr lang="en-US" sz="1100" b="1" u="none" strike="noStrike" spc="1" dirty="0">
                  <a:solidFill>
                    <a:srgbClr val="00000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 </a:t>
              </a:r>
            </a:p>
            <a:p>
              <a:pPr marL="0" lvl="0" indent="0" algn="l"/>
              <a:r>
                <a:rPr lang="en-US" sz="1100" u="none" strike="noStrike" spc="1" dirty="0" err="1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Режим</a:t>
              </a:r>
              <a:r>
                <a:rPr lang="en-US" sz="1100" u="none" strike="noStrike" spc="1" dirty="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100" u="none" strike="noStrike" spc="1" dirty="0" err="1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управления</a:t>
              </a:r>
              <a:r>
                <a:rPr lang="en-US" sz="1100" u="none" strike="noStrike" spc="1" dirty="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100" u="none" strike="noStrike" spc="1" dirty="0" err="1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сверхвысокой</a:t>
              </a:r>
              <a:r>
                <a:rPr lang="en-US" sz="1100" u="none" strike="noStrike" spc="1" dirty="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100" u="none" strike="noStrike" spc="1" dirty="0" err="1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точностью</a:t>
              </a:r>
              <a:r>
                <a:rPr lang="en-US" sz="1100" u="none" strike="noStrike" spc="1" dirty="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, </a:t>
              </a:r>
              <a:r>
                <a:rPr lang="en-US" sz="1100" u="none" strike="noStrike" spc="1" dirty="0" err="1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поддерживает</a:t>
              </a:r>
              <a:r>
                <a:rPr lang="en-US" sz="1100" u="none" strike="noStrike" spc="1" dirty="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100" u="none" strike="noStrike" spc="1" dirty="0" err="1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инкрементальные</a:t>
              </a:r>
              <a:r>
                <a:rPr lang="en-US" sz="1100" u="none" strike="noStrike" spc="1" dirty="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100" u="none" strike="noStrike" spc="1" dirty="0" err="1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энкодеры</a:t>
              </a:r>
              <a:r>
                <a:rPr lang="en-US" sz="1100" u="none" strike="noStrike" spc="1" dirty="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.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4584065" y="2232319"/>
            <a:ext cx="3008921" cy="839212"/>
            <a:chOff x="0" y="0"/>
            <a:chExt cx="4011895" cy="1118950"/>
          </a:xfrm>
        </p:grpSpPr>
        <p:grpSp>
          <p:nvGrpSpPr>
            <p:cNvPr id="25" name="Group 25"/>
            <p:cNvGrpSpPr/>
            <p:nvPr/>
          </p:nvGrpSpPr>
          <p:grpSpPr>
            <a:xfrm>
              <a:off x="0" y="0"/>
              <a:ext cx="4011895" cy="1105799"/>
              <a:chOff x="0" y="0"/>
              <a:chExt cx="2899926" cy="799307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2899926" cy="799307"/>
              </a:xfrm>
              <a:custGeom>
                <a:avLst/>
                <a:gdLst/>
                <a:ahLst/>
                <a:cxnLst/>
                <a:rect l="l" t="t" r="r" b="b"/>
                <a:pathLst>
                  <a:path w="2899926" h="799307">
                    <a:moveTo>
                      <a:pt x="28303" y="0"/>
                    </a:moveTo>
                    <a:lnTo>
                      <a:pt x="2871623" y="0"/>
                    </a:lnTo>
                    <a:cubicBezTo>
                      <a:pt x="2887254" y="0"/>
                      <a:pt x="2899926" y="12672"/>
                      <a:pt x="2899926" y="28303"/>
                    </a:cubicBezTo>
                    <a:lnTo>
                      <a:pt x="2899926" y="771004"/>
                    </a:lnTo>
                    <a:cubicBezTo>
                      <a:pt x="2899926" y="786635"/>
                      <a:pt x="2887254" y="799307"/>
                      <a:pt x="2871623" y="799307"/>
                    </a:cubicBezTo>
                    <a:lnTo>
                      <a:pt x="28303" y="799307"/>
                    </a:lnTo>
                    <a:cubicBezTo>
                      <a:pt x="12672" y="799307"/>
                      <a:pt x="0" y="786635"/>
                      <a:pt x="0" y="771004"/>
                    </a:cubicBezTo>
                    <a:lnTo>
                      <a:pt x="0" y="28303"/>
                    </a:lnTo>
                    <a:cubicBezTo>
                      <a:pt x="0" y="12672"/>
                      <a:pt x="12672" y="0"/>
                      <a:pt x="28303" y="0"/>
                    </a:cubicBezTo>
                    <a:close/>
                  </a:path>
                </a:pathLst>
              </a:custGeom>
              <a:solidFill>
                <a:srgbClr val="E6E7E8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0" y="9525"/>
                <a:ext cx="2899926" cy="789782"/>
              </a:xfrm>
              <a:prstGeom prst="rect">
                <a:avLst/>
              </a:prstGeom>
            </p:spPr>
            <p:txBody>
              <a:bodyPr lIns="26198" tIns="26198" rIns="26198" bIns="26198" rtlCol="0" anchor="ctr"/>
              <a:lstStyle/>
              <a:p>
                <a:pPr marL="0" lvl="0" indent="0" algn="ctr">
                  <a:lnSpc>
                    <a:spcPts val="1134"/>
                  </a:lnSpc>
                </a:pPr>
                <a:endParaRPr/>
              </a:p>
            </p:txBody>
          </p:sp>
        </p:grpSp>
        <p:sp>
          <p:nvSpPr>
            <p:cNvPr id="28" name="TextBox 28"/>
            <p:cNvSpPr txBox="1"/>
            <p:nvPr/>
          </p:nvSpPr>
          <p:spPr>
            <a:xfrm>
              <a:off x="140140" y="28052"/>
              <a:ext cx="3387764" cy="10908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00"/>
                </a:lnSpc>
              </a:pPr>
              <a:r>
                <a:rPr lang="en-US" sz="1100" b="1" spc="1" dirty="0">
                  <a:solidFill>
                    <a:srgbClr val="00000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Высокопроизводительный U/F </a:t>
              </a:r>
            </a:p>
            <a:p>
              <a:pPr algn="l"/>
              <a:r>
                <a:rPr lang="en-US" sz="1100" spc="1" dirty="0" err="1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Общий</a:t>
              </a:r>
              <a:r>
                <a:rPr lang="en-US" sz="1100" spc="1" dirty="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100" spc="1" dirty="0" err="1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режим</a:t>
              </a:r>
              <a:r>
                <a:rPr lang="en-US" sz="1100" spc="1" dirty="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100" spc="1" dirty="0" err="1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управления</a:t>
              </a:r>
              <a:r>
                <a:rPr lang="en-US" sz="1100" spc="1" dirty="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100" spc="1" dirty="0" err="1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двигателем</a:t>
              </a:r>
              <a:r>
                <a:rPr lang="en-US" sz="1100" spc="1" dirty="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, </a:t>
              </a:r>
              <a:r>
                <a:rPr lang="en-US" sz="1100" spc="1" dirty="0" err="1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поддерживает</a:t>
              </a:r>
              <a:r>
                <a:rPr lang="en-US" sz="1100" spc="1" dirty="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100" spc="1" dirty="0" err="1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различные</a:t>
              </a:r>
              <a:r>
                <a:rPr lang="en-US" sz="1100" spc="1" dirty="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100" spc="1" dirty="0" err="1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кривые</a:t>
              </a:r>
              <a:r>
                <a:rPr lang="en-US" sz="1100" spc="1" dirty="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100" spc="1" dirty="0" err="1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управления</a:t>
              </a:r>
              <a:r>
                <a:rPr lang="en-US" sz="1100" spc="1" dirty="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и </a:t>
              </a:r>
              <a:r>
                <a:rPr lang="en-US" sz="1100" spc="1" dirty="0" err="1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функцию</a:t>
              </a:r>
              <a:r>
                <a:rPr lang="en-US" sz="1100" spc="1" dirty="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100" spc="1" dirty="0" err="1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разделения</a:t>
              </a:r>
              <a:r>
                <a:rPr lang="en-US" sz="1100" spc="1" dirty="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U/F.</a:t>
              </a:r>
            </a:p>
          </p:txBody>
        </p:sp>
      </p:grpSp>
      <p:sp>
        <p:nvSpPr>
          <p:cNvPr id="29" name="Freeform 29"/>
          <p:cNvSpPr/>
          <p:nvPr/>
        </p:nvSpPr>
        <p:spPr>
          <a:xfrm>
            <a:off x="6649665" y="2970713"/>
            <a:ext cx="1134965" cy="1134965"/>
          </a:xfrm>
          <a:custGeom>
            <a:avLst/>
            <a:gdLst/>
            <a:ahLst/>
            <a:cxnLst/>
            <a:rect l="l" t="t" r="r" b="b"/>
            <a:pathLst>
              <a:path w="1134965" h="1134965">
                <a:moveTo>
                  <a:pt x="0" y="0"/>
                </a:moveTo>
                <a:lnTo>
                  <a:pt x="1134965" y="0"/>
                </a:lnTo>
                <a:lnTo>
                  <a:pt x="1134965" y="1134966"/>
                </a:lnTo>
                <a:lnTo>
                  <a:pt x="0" y="113496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30" name="Group 30"/>
          <p:cNvGrpSpPr/>
          <p:nvPr/>
        </p:nvGrpSpPr>
        <p:grpSpPr>
          <a:xfrm>
            <a:off x="6820385" y="3124534"/>
            <a:ext cx="843350" cy="724754"/>
            <a:chOff x="0" y="0"/>
            <a:chExt cx="812800" cy="6985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666666"/>
              </a:solidFill>
              <a:prstDash val="solid"/>
              <a:miter/>
            </a:ln>
          </p:spPr>
        </p:sp>
        <p:sp>
          <p:nvSpPr>
            <p:cNvPr id="32" name="TextBox 32"/>
            <p:cNvSpPr txBox="1"/>
            <p:nvPr/>
          </p:nvSpPr>
          <p:spPr>
            <a:xfrm>
              <a:off x="114300" y="9525"/>
              <a:ext cx="584200" cy="688975"/>
            </a:xfrm>
            <a:prstGeom prst="rect">
              <a:avLst/>
            </a:prstGeom>
          </p:spPr>
          <p:txBody>
            <a:bodyPr lIns="26198" tIns="26198" rIns="26198" bIns="26198" rtlCol="0" anchor="ctr"/>
            <a:lstStyle/>
            <a:p>
              <a:pPr marL="0" lvl="0" indent="0" algn="ctr">
                <a:lnSpc>
                  <a:spcPts val="1134"/>
                </a:lnSpc>
              </a:pPr>
              <a:endParaRPr/>
            </a:p>
          </p:txBody>
        </p:sp>
      </p:grpSp>
      <p:sp>
        <p:nvSpPr>
          <p:cNvPr id="33" name="Freeform 33"/>
          <p:cNvSpPr/>
          <p:nvPr/>
        </p:nvSpPr>
        <p:spPr>
          <a:xfrm>
            <a:off x="7151203" y="2104712"/>
            <a:ext cx="1134965" cy="1134965"/>
          </a:xfrm>
          <a:custGeom>
            <a:avLst/>
            <a:gdLst/>
            <a:ahLst/>
            <a:cxnLst/>
            <a:rect l="l" t="t" r="r" b="b"/>
            <a:pathLst>
              <a:path w="1134965" h="1134965">
                <a:moveTo>
                  <a:pt x="0" y="0"/>
                </a:moveTo>
                <a:lnTo>
                  <a:pt x="1134965" y="0"/>
                </a:lnTo>
                <a:lnTo>
                  <a:pt x="1134965" y="1134965"/>
                </a:lnTo>
                <a:lnTo>
                  <a:pt x="0" y="113496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34" name="Group 34"/>
          <p:cNvGrpSpPr/>
          <p:nvPr/>
        </p:nvGrpSpPr>
        <p:grpSpPr>
          <a:xfrm>
            <a:off x="7276806" y="2284638"/>
            <a:ext cx="843350" cy="724754"/>
            <a:chOff x="0" y="0"/>
            <a:chExt cx="812800" cy="69850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666666"/>
              </a:solidFill>
              <a:prstDash val="solid"/>
              <a:miter/>
            </a:ln>
          </p:spPr>
        </p:sp>
        <p:sp>
          <p:nvSpPr>
            <p:cNvPr id="36" name="TextBox 36"/>
            <p:cNvSpPr txBox="1"/>
            <p:nvPr/>
          </p:nvSpPr>
          <p:spPr>
            <a:xfrm>
              <a:off x="114300" y="9525"/>
              <a:ext cx="584200" cy="688975"/>
            </a:xfrm>
            <a:prstGeom prst="rect">
              <a:avLst/>
            </a:prstGeom>
          </p:spPr>
          <p:txBody>
            <a:bodyPr lIns="26198" tIns="26198" rIns="26198" bIns="26198" rtlCol="0" anchor="ctr"/>
            <a:lstStyle/>
            <a:p>
              <a:pPr algn="ctr">
                <a:lnSpc>
                  <a:spcPts val="1134"/>
                </a:lnSpc>
              </a:pPr>
              <a:endParaRPr/>
            </a:p>
          </p:txBody>
        </p:sp>
      </p:grpSp>
      <p:sp>
        <p:nvSpPr>
          <p:cNvPr id="37" name="Freeform 37"/>
          <p:cNvSpPr/>
          <p:nvPr/>
        </p:nvSpPr>
        <p:spPr>
          <a:xfrm>
            <a:off x="7151203" y="3712251"/>
            <a:ext cx="1134965" cy="1134965"/>
          </a:xfrm>
          <a:custGeom>
            <a:avLst/>
            <a:gdLst/>
            <a:ahLst/>
            <a:cxnLst/>
            <a:rect l="l" t="t" r="r" b="b"/>
            <a:pathLst>
              <a:path w="1134965" h="1134965">
                <a:moveTo>
                  <a:pt x="0" y="0"/>
                </a:moveTo>
                <a:lnTo>
                  <a:pt x="1134965" y="0"/>
                </a:lnTo>
                <a:lnTo>
                  <a:pt x="1134965" y="1134966"/>
                </a:lnTo>
                <a:lnTo>
                  <a:pt x="0" y="113496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38" name="Group 38"/>
          <p:cNvGrpSpPr/>
          <p:nvPr/>
        </p:nvGrpSpPr>
        <p:grpSpPr>
          <a:xfrm>
            <a:off x="7288150" y="3910983"/>
            <a:ext cx="843350" cy="724754"/>
            <a:chOff x="0" y="0"/>
            <a:chExt cx="812800" cy="69850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666666"/>
              </a:solidFill>
              <a:prstDash val="solid"/>
              <a:miter/>
            </a:ln>
          </p:spPr>
        </p:sp>
        <p:sp>
          <p:nvSpPr>
            <p:cNvPr id="40" name="TextBox 40"/>
            <p:cNvSpPr txBox="1"/>
            <p:nvPr/>
          </p:nvSpPr>
          <p:spPr>
            <a:xfrm>
              <a:off x="114300" y="9525"/>
              <a:ext cx="584200" cy="688975"/>
            </a:xfrm>
            <a:prstGeom prst="rect">
              <a:avLst/>
            </a:prstGeom>
          </p:spPr>
          <p:txBody>
            <a:bodyPr lIns="26198" tIns="26198" rIns="26198" bIns="26198" rtlCol="0" anchor="ctr"/>
            <a:lstStyle/>
            <a:p>
              <a:pPr marL="0" lvl="0" indent="0" algn="ctr">
                <a:lnSpc>
                  <a:spcPts val="1134"/>
                </a:lnSpc>
              </a:pPr>
              <a:endParaRPr/>
            </a:p>
          </p:txBody>
        </p:sp>
      </p:grpSp>
      <p:sp>
        <p:nvSpPr>
          <p:cNvPr id="41" name="TextBox 41"/>
          <p:cNvSpPr txBox="1"/>
          <p:nvPr/>
        </p:nvSpPr>
        <p:spPr>
          <a:xfrm>
            <a:off x="7365178" y="2530678"/>
            <a:ext cx="665884" cy="280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95"/>
              </a:lnSpc>
            </a:pPr>
            <a:r>
              <a:rPr lang="en-US" sz="2195" b="1" u="none" strike="noStrike" spc="2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U/F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6909482" y="3370574"/>
            <a:ext cx="674643" cy="280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95"/>
              </a:lnSpc>
            </a:pPr>
            <a:r>
              <a:rPr lang="en-US" sz="2195" b="1" u="none" strike="noStrike" spc="2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SVC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7406309" y="4163397"/>
            <a:ext cx="624753" cy="280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95"/>
              </a:lnSpc>
            </a:pPr>
            <a:r>
              <a:rPr lang="en-US" sz="2195" b="1" u="none" strike="noStrike" spc="2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FVC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0944046" y="6391900"/>
            <a:ext cx="479690" cy="164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05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1494</Words>
  <Application>Microsoft Office PowerPoint</Application>
  <PresentationFormat>Произвольный</PresentationFormat>
  <Paragraphs>264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Montserrat Heavy</vt:lpstr>
      <vt:lpstr>Arimo</vt:lpstr>
      <vt:lpstr>Oswald</vt:lpstr>
      <vt:lpstr>Calibri</vt:lpstr>
      <vt:lpstr>Arial</vt:lpstr>
      <vt:lpstr>Montserrat</vt:lpstr>
      <vt:lpstr>Montserrat Bold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РУСЭЛКОМ - INVT 13.03.2025</dc:title>
  <cp:lastModifiedBy>Лащенкова</cp:lastModifiedBy>
  <cp:revision>2</cp:revision>
  <dcterms:created xsi:type="dcterms:W3CDTF">2006-08-16T00:00:00Z</dcterms:created>
  <dcterms:modified xsi:type="dcterms:W3CDTF">2025-03-11T14:38:43Z</dcterms:modified>
  <dc:identifier>DAGhaL_vqpc</dc:identifier>
</cp:coreProperties>
</file>